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4"/>
  </p:sldMasterIdLst>
  <p:notesMasterIdLst>
    <p:notesMasterId r:id="rId13"/>
  </p:notesMasterIdLst>
  <p:sldIdLst>
    <p:sldId id="529" r:id="rId5"/>
    <p:sldId id="2147483506" r:id="rId6"/>
    <p:sldId id="2147483505" r:id="rId7"/>
    <p:sldId id="2147483493" r:id="rId8"/>
    <p:sldId id="2147483507" r:id="rId9"/>
    <p:sldId id="2147483502" r:id="rId10"/>
    <p:sldId id="2147483509" r:id="rId11"/>
    <p:sldId id="2147483508" r:id="rId12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FD2133A-0625-4217-92D8-04BEEB7A3F00}">
          <p14:sldIdLst>
            <p14:sldId id="529"/>
            <p14:sldId id="2147483506"/>
            <p14:sldId id="2147483505"/>
            <p14:sldId id="2147483493"/>
            <p14:sldId id="2147483507"/>
            <p14:sldId id="2147483502"/>
            <p14:sldId id="2147483509"/>
            <p14:sldId id="214748350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9"/>
    <a:srgbClr val="FFFF00"/>
    <a:srgbClr val="C1A3FF"/>
    <a:srgbClr val="FFDCEC"/>
    <a:srgbClr val="3D1F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43F59D-8661-4E9D-8AC5-4671D27CFA88}" v="8" dt="2026-05-20T10:03:33.293"/>
    <p1510:client id="{B421BFF4-7040-4424-90EA-60654BC478D6}" v="3586" dt="2026-05-19T21:53:10.4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68" autoAdjust="0"/>
    <p:restoredTop sz="94715" autoAdjust="0"/>
  </p:normalViewPr>
  <p:slideViewPr>
    <p:cSldViewPr snapToGrid="0">
      <p:cViewPr varScale="1">
        <p:scale>
          <a:sx n="60" d="100"/>
          <a:sy n="60" d="100"/>
        </p:scale>
        <p:origin x="8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0BEDCBC-F33D-4048-91E1-C34B0F216041}" type="datetimeFigureOut">
              <a:rPr lang="en-GB" smtClean="0"/>
              <a:t>20/05/2026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E939FA2-D79E-4B97-A6EF-881C3369A7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49632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939FA2-D79E-4B97-A6EF-881C3369A7A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7559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62165-B99F-C168-B21B-5847CE59CA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B72510-3F89-95F3-C403-9599F9E0B7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928ABD-5A71-5C9D-66BB-048DF24D8D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2458A7-5F3C-85BC-D0E2-D0B5C7ED50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939FA2-D79E-4B97-A6EF-881C3369A7A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66193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E28C55-F444-3D84-8B50-F7DAEA7694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312FD9-F943-70B6-F912-6EE37B7B57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F377EF-7308-7F49-D7F3-4D925BC8C0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099D2E-90DB-F2EC-5AC3-ED990378C6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939FA2-D79E-4B97-A6EF-881C3369A7A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34313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9E8010-0244-4802-AB07-73A236441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0692DC-8893-9FE2-6AA5-1784E01305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BFAAD2-D116-21EA-F728-678017ECE9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464E22-5B78-CA3D-3628-D289F268F6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939FA2-D79E-4B97-A6EF-881C3369A7A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64309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CFC5B-2452-50CD-DDC2-B77D8C5F58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CB6A55-4D1B-7266-FE55-EBA4F70F12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1C5587-C4E6-38B0-98D4-9AC892EF15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03C720-CEFE-96FE-E5DC-242C5B4A7A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939FA2-D79E-4B97-A6EF-881C3369A7A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9428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7D2A85-367C-F9B8-E4AB-B7C8599014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5CF564-D441-3968-B3BC-E45B001C7A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39E5B5-E737-52B8-F1CB-CC7B016D36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762726-9430-E730-9761-692E115BC3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939FA2-D79E-4B97-A6EF-881C3369A7AF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765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A7722B-AC04-944B-5B62-FA7121524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0A17D5-1963-15FA-51BB-A7954C8B1D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907F05-F13F-C364-0FDD-8436EBE129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660FDA-5768-6892-5BA4-3F6B6B2567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939FA2-D79E-4B97-A6EF-881C3369A7AF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61547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AAEE13-10F1-2C45-0B6B-5846BD2EB1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DBA644-54E5-D9AA-2A72-F3A92C7A82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94F3EB-066C-D3AF-DDB2-6F4E6F0182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4A6FF0-6761-FC78-C3F9-6BF7724255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939FA2-D79E-4B97-A6EF-881C3369A7AF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8772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: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urple dots in the sky&#10;&#10;AI-generated content may be incorrect.">
            <a:extLst>
              <a:ext uri="{FF2B5EF4-FFF2-40B4-BE49-F238E27FC236}">
                <a16:creationId xmlns:a16="http://schemas.microsoft.com/office/drawing/2014/main" id="{6B4F70B6-00C6-BA82-AC27-012FE39057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25AC512-710E-17DF-38F3-946D0F679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4969" y="3010439"/>
            <a:ext cx="6793919" cy="1329595"/>
          </a:xfrm>
          <a:prstGeom prst="rect">
            <a:avLst/>
          </a:prstGeom>
        </p:spPr>
        <p:txBody>
          <a:bodyPr anchor="b">
            <a:spAutoFit/>
          </a:bodyPr>
          <a:lstStyle>
            <a:lvl1pPr algn="l">
              <a:lnSpc>
                <a:spcPct val="90000"/>
              </a:lnSpc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827A4A8-760C-2A00-D03B-044F2788777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4969" y="4464055"/>
            <a:ext cx="6793919" cy="109284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800" b="0" i="0" spc="0">
                <a:solidFill>
                  <a:schemeClr val="tx1"/>
                </a:solidFill>
                <a:latin typeface="Graphik" panose="020B0503030202060203" pitchFamily="34" charset="77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marL="0" lv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D9005DE4-160E-4A60-9C16-4FE32BFEC01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71950" y="5674232"/>
            <a:ext cx="3816000" cy="634494"/>
          </a:xfrm>
          <a:prstGeom prst="rect">
            <a:avLst/>
          </a:prstGeom>
        </p:spPr>
        <p:txBody>
          <a:bodyPr anchor="b"/>
          <a:lstStyle>
            <a:lvl1pPr marL="0" indent="0" algn="l" defTabSz="914377" rtl="0" eaLnBrk="1" latinLnBrk="0" hangingPunct="1">
              <a:spcAft>
                <a:spcPts val="0"/>
              </a:spcAft>
              <a:buNone/>
              <a:defRPr lang="en-US" sz="1200" b="0" i="0" kern="1200" dirty="0" smtClean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  <a:lvl2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</a:t>
            </a:r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52BE8060-C148-E659-E5DF-A8FFA8E7ED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58956" y="6124059"/>
            <a:ext cx="1832894" cy="18466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r" defTabSz="914377" rtl="0" eaLnBrk="1" latinLnBrk="0" hangingPunct="1">
              <a:spcAft>
                <a:spcPts val="0"/>
              </a:spcAft>
              <a:buNone/>
              <a:defRPr lang="en-US" sz="1200" b="0" i="0" kern="1200" dirty="0">
                <a:solidFill>
                  <a:schemeClr val="tx1"/>
                </a:solidFill>
                <a:effectLst>
                  <a:glow rad="63500">
                    <a:schemeClr val="bg1">
                      <a:alpha val="41000"/>
                    </a:schemeClr>
                  </a:glow>
                </a:effectLst>
                <a:latin typeface="+mj-lt"/>
                <a:ea typeface="+mn-ea"/>
                <a:cs typeface="+mn-cs"/>
              </a:defRPr>
            </a:lvl1pPr>
            <a:lvl2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MM.DD.YYYY</a:t>
            </a:r>
          </a:p>
        </p:txBody>
      </p:sp>
      <p:pic>
        <p:nvPicPr>
          <p:cNvPr id="11" name="accenture" descr="accenture logo">
            <a:extLst>
              <a:ext uri="{FF2B5EF4-FFF2-40B4-BE49-F238E27FC236}">
                <a16:creationId xmlns:a16="http://schemas.microsoft.com/office/drawing/2014/main" id="{E47CAE22-3FA7-63B9-02C0-420CAD85B5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52889" y="589119"/>
            <a:ext cx="1243822" cy="328510"/>
          </a:xfrm>
          <a:prstGeom prst="rect">
            <a:avLst/>
          </a:prstGeom>
        </p:spPr>
      </p:pic>
      <p:sp>
        <p:nvSpPr>
          <p:cNvPr id="12" name="copyright">
            <a:extLst>
              <a:ext uri="{FF2B5EF4-FFF2-40B4-BE49-F238E27FC236}">
                <a16:creationId xmlns:a16="http://schemas.microsoft.com/office/drawing/2014/main" id="{FBF1ECEA-3287-CFEB-001D-C9D7A31B23AF}"/>
              </a:ext>
            </a:extLst>
          </p:cNvPr>
          <p:cNvSpPr txBox="1"/>
          <p:nvPr userDrawn="1"/>
        </p:nvSpPr>
        <p:spPr>
          <a:xfrm>
            <a:off x="6483890" y="6619375"/>
            <a:ext cx="510075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>
                  <a:glow rad="63500">
                    <a:srgbClr val="000000">
                      <a:alpha val="41000"/>
                    </a:srgbClr>
                  </a:glow>
                </a:effectLst>
                <a:uLnTx/>
                <a:uFillTx/>
                <a:latin typeface="Graphik"/>
                <a:ea typeface="+mn-ea"/>
                <a:cs typeface="+mn-cs"/>
              </a:rPr>
              <a:t>Copyright © 2026 Accenture. All rights reserved.  |  </a:t>
            </a: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>
                  <a:glow rad="63500">
                    <a:srgbClr val="000000">
                      <a:alpha val="41000"/>
                    </a:srgbClr>
                  </a:glow>
                </a:effectLst>
                <a:uLnTx/>
                <a:uFillTx/>
                <a:latin typeface="Graphik"/>
                <a:ea typeface="Calibri" panose="020F0502020204030204" pitchFamily="34" charset="0"/>
                <a:cs typeface="Calibri" panose="020F0502020204030204" pitchFamily="34" charset="0"/>
              </a:rPr>
              <a:t>Material, Non-Public - Not To Be Distributed Further</a:t>
            </a:r>
            <a:endParaRPr kumimoji="0" lang="en-US" sz="1351" b="0" i="0" u="none" strike="noStrike" kern="0" cap="none" spc="0" normalizeH="0" baseline="0" noProof="0">
              <a:ln>
                <a:noFill/>
              </a:ln>
              <a:solidFill>
                <a:srgbClr val="FFFFFF">
                  <a:lumMod val="65000"/>
                </a:srgbClr>
              </a:solidFill>
              <a:effectLst>
                <a:glow rad="63500">
                  <a:srgbClr val="000000">
                    <a:alpha val="41000"/>
                  </a:srgbClr>
                </a:glow>
              </a:effectLst>
              <a:uLnTx/>
              <a:uFillTx/>
              <a:latin typeface="Graphi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73343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C35EA4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BD757F29-5B8C-430C-B53D-FA44B1887B4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7536" y="1991444"/>
            <a:ext cx="1312792" cy="13127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Font typeface="Graphik" panose="020B0604020202020204" pitchFamily="34" charset="0"/>
              <a:buNone/>
              <a:defRPr sz="1400" b="0" i="0">
                <a:latin typeface="Graphik" panose="020B0503030202060203" pitchFamily="34" charset="77"/>
              </a:defRPr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4122B155-BA05-874A-7587-FD87E46FA21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9109" y="3648454"/>
            <a:ext cx="1629646" cy="197154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1400" b="0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 algn="l">
              <a:spcAft>
                <a:spcPts val="600"/>
              </a:spcAft>
              <a:buNone/>
              <a:defRPr sz="1200" b="0" i="0">
                <a:latin typeface="Graphik" panose="020B0503030202060203" pitchFamily="34" charset="77"/>
              </a:defRPr>
            </a:lvl2pPr>
            <a:lvl3pPr marL="0" indent="0" algn="ctr">
              <a:spcAft>
                <a:spcPts val="600"/>
              </a:spcAft>
              <a:buNone/>
              <a:defRPr sz="1200" b="0" i="0">
                <a:latin typeface="Graphik" panose="020B0503030202060203" pitchFamily="34" charset="77"/>
              </a:defRPr>
            </a:lvl3pPr>
            <a:lvl4pPr marL="182875" indent="-182875" algn="ctr">
              <a:spcAft>
                <a:spcPts val="600"/>
              </a:spcAft>
              <a:buFont typeface="Graphik" panose="020B0604020202020204" pitchFamily="34" charset="0"/>
              <a:buChar char="•"/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Details</a:t>
            </a:r>
          </a:p>
        </p:txBody>
      </p:sp>
      <p:sp>
        <p:nvSpPr>
          <p:cNvPr id="29" name="Picture Placeholder 4">
            <a:extLst>
              <a:ext uri="{FF2B5EF4-FFF2-40B4-BE49-F238E27FC236}">
                <a16:creationId xmlns:a16="http://schemas.microsoft.com/office/drawing/2014/main" id="{EABD27E6-4547-45B3-9AC5-1EF508AE88ED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969556" y="1991444"/>
            <a:ext cx="1312792" cy="13127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Font typeface="Graphik" panose="020B0604020202020204" pitchFamily="34" charset="0"/>
              <a:buNone/>
              <a:defRPr sz="1400" b="0" i="0">
                <a:latin typeface="Graphik" panose="020B0503030202060203" pitchFamily="34" charset="77"/>
              </a:defRPr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1530D0-8A8F-68C0-4E3A-39EE60F2A54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811129" y="3648454"/>
            <a:ext cx="1629646" cy="197154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1400" b="0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 algn="l">
              <a:spcAft>
                <a:spcPts val="600"/>
              </a:spcAft>
              <a:buNone/>
              <a:defRPr sz="1200" b="0" i="0">
                <a:latin typeface="Graphik" panose="020B0503030202060203" pitchFamily="34" charset="77"/>
              </a:defRPr>
            </a:lvl2pPr>
            <a:lvl3pPr marL="0" indent="0" algn="ctr">
              <a:spcAft>
                <a:spcPts val="600"/>
              </a:spcAft>
              <a:buNone/>
              <a:defRPr sz="1200" b="0" i="0">
                <a:latin typeface="Graphik" panose="020B0503030202060203" pitchFamily="34" charset="77"/>
              </a:defRPr>
            </a:lvl3pPr>
            <a:lvl4pPr marL="182875" indent="-182875" algn="ctr">
              <a:spcAft>
                <a:spcPts val="600"/>
              </a:spcAft>
              <a:buFont typeface="Graphik" panose="020B0604020202020204" pitchFamily="34" charset="0"/>
              <a:buChar char="•"/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Details</a:t>
            </a:r>
          </a:p>
        </p:txBody>
      </p:sp>
      <p:sp>
        <p:nvSpPr>
          <p:cNvPr id="30" name="Picture Placeholder 6">
            <a:extLst>
              <a:ext uri="{FF2B5EF4-FFF2-40B4-BE49-F238E27FC236}">
                <a16:creationId xmlns:a16="http://schemas.microsoft.com/office/drawing/2014/main" id="{31C34651-25FA-45DD-86DF-BB58EBE9AA8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5331576" y="1991444"/>
            <a:ext cx="1312792" cy="13127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Font typeface="Graphik" panose="020B0604020202020204" pitchFamily="34" charset="0"/>
              <a:buNone/>
              <a:defRPr sz="1400" b="0" i="0">
                <a:latin typeface="Graphik" panose="020B0503030202060203" pitchFamily="34" charset="77"/>
              </a:defRPr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220583F-078A-E528-E802-2F888AD1F0C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173149" y="3648454"/>
            <a:ext cx="1629646" cy="197154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1400" b="0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 algn="l">
              <a:spcAft>
                <a:spcPts val="600"/>
              </a:spcAft>
              <a:buNone/>
              <a:defRPr sz="1200" b="0" i="0">
                <a:latin typeface="Graphik" panose="020B0503030202060203" pitchFamily="34" charset="77"/>
              </a:defRPr>
            </a:lvl2pPr>
            <a:lvl3pPr marL="0" indent="0" algn="ctr">
              <a:spcAft>
                <a:spcPts val="600"/>
              </a:spcAft>
              <a:buNone/>
              <a:defRPr sz="1200" b="0" i="0">
                <a:latin typeface="Graphik" panose="020B0503030202060203" pitchFamily="34" charset="77"/>
              </a:defRPr>
            </a:lvl3pPr>
            <a:lvl4pPr marL="182875" indent="-182875" algn="ctr">
              <a:spcAft>
                <a:spcPts val="600"/>
              </a:spcAft>
              <a:buFont typeface="Graphik" panose="020B0604020202020204" pitchFamily="34" charset="0"/>
              <a:buChar char="•"/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Details</a:t>
            </a:r>
          </a:p>
        </p:txBody>
      </p:sp>
      <p:sp>
        <p:nvSpPr>
          <p:cNvPr id="31" name="Picture Placeholder 8">
            <a:extLst>
              <a:ext uri="{FF2B5EF4-FFF2-40B4-BE49-F238E27FC236}">
                <a16:creationId xmlns:a16="http://schemas.microsoft.com/office/drawing/2014/main" id="{B32375EE-E449-4B59-B987-5D6EBFBDF31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693596" y="1991444"/>
            <a:ext cx="1312792" cy="13127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Font typeface="Graphik" panose="020B0604020202020204" pitchFamily="34" charset="0"/>
              <a:buNone/>
              <a:defRPr sz="1400" b="0" i="0">
                <a:latin typeface="Graphik" panose="020B0503030202060203" pitchFamily="34" charset="77"/>
              </a:defRPr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154AA6FC-4B12-B058-1F73-83023D3E1DF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535169" y="3648454"/>
            <a:ext cx="1629646" cy="197154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1400" b="0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 algn="l">
              <a:spcAft>
                <a:spcPts val="600"/>
              </a:spcAft>
              <a:buNone/>
              <a:defRPr sz="1200" b="0" i="0">
                <a:latin typeface="Graphik" panose="020B0503030202060203" pitchFamily="34" charset="77"/>
              </a:defRPr>
            </a:lvl2pPr>
            <a:lvl3pPr marL="0" indent="0" algn="ctr">
              <a:spcAft>
                <a:spcPts val="600"/>
              </a:spcAft>
              <a:buNone/>
              <a:defRPr sz="1200" b="0" i="0">
                <a:latin typeface="Graphik" panose="020B0503030202060203" pitchFamily="34" charset="77"/>
              </a:defRPr>
            </a:lvl3pPr>
            <a:lvl4pPr marL="182875" indent="-182875" algn="ctr">
              <a:spcAft>
                <a:spcPts val="600"/>
              </a:spcAft>
              <a:buFont typeface="Graphik" panose="020B0604020202020204" pitchFamily="34" charset="0"/>
              <a:buChar char="•"/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Details</a:t>
            </a:r>
          </a:p>
        </p:txBody>
      </p:sp>
      <p:sp>
        <p:nvSpPr>
          <p:cNvPr id="32" name="Picture Placeholder 10">
            <a:extLst>
              <a:ext uri="{FF2B5EF4-FFF2-40B4-BE49-F238E27FC236}">
                <a16:creationId xmlns:a16="http://schemas.microsoft.com/office/drawing/2014/main" id="{EE1692D5-4CE6-4990-8769-B146983B9477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0055617" y="1991444"/>
            <a:ext cx="1312792" cy="13127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Font typeface="Graphik" panose="020B0604020202020204" pitchFamily="34" charset="0"/>
              <a:buNone/>
              <a:defRPr sz="1400" b="0" i="0">
                <a:latin typeface="Graphik" panose="020B0503030202060203" pitchFamily="34" charset="77"/>
              </a:defRPr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DE7585F8-AF83-86FE-9FDC-FCBB8F0FDCB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897190" y="3648454"/>
            <a:ext cx="1629646" cy="197154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1400" b="0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 algn="l">
              <a:spcAft>
                <a:spcPts val="600"/>
              </a:spcAft>
              <a:buNone/>
              <a:defRPr sz="1200" b="0" i="0">
                <a:latin typeface="Graphik" panose="020B0503030202060203" pitchFamily="34" charset="77"/>
              </a:defRPr>
            </a:lvl2pPr>
            <a:lvl3pPr marL="0" indent="0" algn="ctr">
              <a:spcAft>
                <a:spcPts val="600"/>
              </a:spcAft>
              <a:buNone/>
              <a:defRPr sz="1200" b="0" i="0">
                <a:latin typeface="Graphik" panose="020B0503030202060203" pitchFamily="34" charset="77"/>
              </a:defRPr>
            </a:lvl3pPr>
            <a:lvl4pPr marL="182875" indent="-182875" algn="ctr">
              <a:spcAft>
                <a:spcPts val="600"/>
              </a:spcAft>
              <a:buFont typeface="Graphik" panose="020B0604020202020204" pitchFamily="34" charset="0"/>
              <a:buChar char="•"/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Details</a:t>
            </a:r>
          </a:p>
        </p:txBody>
      </p:sp>
      <p:sp>
        <p:nvSpPr>
          <p:cNvPr id="11" name="slide number automatic">
            <a:extLst>
              <a:ext uri="{FF2B5EF4-FFF2-40B4-BE49-F238E27FC236}">
                <a16:creationId xmlns:a16="http://schemas.microsoft.com/office/drawing/2014/main" id="{7989394A-5B43-0C89-65EF-0FCBCE99B576}"/>
              </a:ext>
            </a:extLst>
          </p:cNvPr>
          <p:cNvSpPr txBox="1"/>
          <p:nvPr userDrawn="1"/>
        </p:nvSpPr>
        <p:spPr>
          <a:xfrm>
            <a:off x="11733434" y="6573208"/>
            <a:ext cx="35830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800"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9E90A6CB-B1C0-FFDF-5537-443E60A1ED06}"/>
              </a:ext>
            </a:extLst>
          </p:cNvPr>
          <p:cNvSpPr txBox="1">
            <a:spLocks/>
          </p:cNvSpPr>
          <p:nvPr userDrawn="1"/>
        </p:nvSpPr>
        <p:spPr>
          <a:xfrm>
            <a:off x="596347" y="386862"/>
            <a:ext cx="11077727" cy="344710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37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Graphik Semibold" panose="020B0503030202060203" pitchFamily="34" charset="77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Semibold" panose="020B0503030202060203" pitchFamily="34" charset="77"/>
                <a:ea typeface="+mj-ea"/>
                <a:cs typeface="+mj-cs"/>
              </a:rPr>
              <a:t>Click to edit Master title style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58E534-FAF7-A7D5-8ED7-C332BE7AE716}"/>
              </a:ext>
            </a:extLst>
          </p:cNvPr>
          <p:cNvSpPr txBox="1"/>
          <p:nvPr userDrawn="1"/>
        </p:nvSpPr>
        <p:spPr>
          <a:xfrm>
            <a:off x="6645645" y="6573208"/>
            <a:ext cx="526694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Copyright © 2026 Accenture. All rights reserved.  |  Material, Non-Public - Not To Be Distributed Further</a:t>
            </a:r>
          </a:p>
        </p:txBody>
      </p:sp>
    </p:spTree>
    <p:extLst>
      <p:ext uri="{BB962C8B-B14F-4D97-AF65-F5344CB8AC3E}">
        <p14:creationId xmlns:p14="http://schemas.microsoft.com/office/powerpoint/2010/main" val="16767976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77">
          <p15:clr>
            <a:srgbClr val="C35EA4"/>
          </p15:clr>
        </p15:guide>
        <p15:guide id="2" orient="horz" pos="699">
          <p15:clr>
            <a:srgbClr val="547EBF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: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automatic">
            <a:extLst>
              <a:ext uri="{FF2B5EF4-FFF2-40B4-BE49-F238E27FC236}">
                <a16:creationId xmlns:a16="http://schemas.microsoft.com/office/drawing/2014/main" id="{45C380C0-0E3B-275C-DC35-6D1237B9ADCF}"/>
              </a:ext>
            </a:extLst>
          </p:cNvPr>
          <p:cNvSpPr txBox="1"/>
          <p:nvPr userDrawn="1"/>
        </p:nvSpPr>
        <p:spPr>
          <a:xfrm>
            <a:off x="11733434" y="6573208"/>
            <a:ext cx="35830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800"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63B08A-41D7-E69E-6917-645A1B865331}"/>
              </a:ext>
            </a:extLst>
          </p:cNvPr>
          <p:cNvSpPr txBox="1"/>
          <p:nvPr userDrawn="1"/>
        </p:nvSpPr>
        <p:spPr>
          <a:xfrm>
            <a:off x="6645645" y="6573208"/>
            <a:ext cx="526694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Copyright © 2026 Accenture. All rights reserved.  |  Material, Non-Public - Not To Be Distributed Further</a:t>
            </a:r>
          </a:p>
        </p:txBody>
      </p:sp>
    </p:spTree>
    <p:extLst>
      <p:ext uri="{BB962C8B-B14F-4D97-AF65-F5344CB8AC3E}">
        <p14:creationId xmlns:p14="http://schemas.microsoft.com/office/powerpoint/2010/main" val="29855298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77">
          <p15:clr>
            <a:srgbClr val="C35EA4"/>
          </p15:clr>
        </p15:guide>
        <p15:guide id="2" orient="horz" pos="699">
          <p15:clr>
            <a:srgbClr val="547EBF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: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automatic">
            <a:extLst>
              <a:ext uri="{FF2B5EF4-FFF2-40B4-BE49-F238E27FC236}">
                <a16:creationId xmlns:a16="http://schemas.microsoft.com/office/drawing/2014/main" id="{45C380C0-0E3B-275C-DC35-6D1237B9ADCF}"/>
              </a:ext>
            </a:extLst>
          </p:cNvPr>
          <p:cNvSpPr txBox="1"/>
          <p:nvPr userDrawn="1"/>
        </p:nvSpPr>
        <p:spPr>
          <a:xfrm>
            <a:off x="11733434" y="6573208"/>
            <a:ext cx="35830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800"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63B08A-41D7-E69E-6917-645A1B865331}"/>
              </a:ext>
            </a:extLst>
          </p:cNvPr>
          <p:cNvSpPr txBox="1"/>
          <p:nvPr userDrawn="1"/>
        </p:nvSpPr>
        <p:spPr>
          <a:xfrm>
            <a:off x="6645645" y="6573208"/>
            <a:ext cx="526694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8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alpha val="40000"/>
                  </a:srgbClr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Copyright © 2026 Accenture. All rights reserved.  |  Material, Non-Public - Not To Be Distributed Further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20DEF24-CE2F-C661-2332-E8438162E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583039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77">
          <p15:clr>
            <a:srgbClr val="C35EA4"/>
          </p15:clr>
        </p15:guide>
        <p15:guide id="2" orient="horz" pos="699">
          <p15:clr>
            <a:srgbClr val="547EBF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906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A49B96C-8E74-4C8B-BDE4-9B82801CA0EE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81001" y="1371601"/>
            <a:ext cx="11430000" cy="4940300"/>
          </a:xfrm>
        </p:spPr>
        <p:txBody>
          <a:bodyPr/>
          <a:lstStyle/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203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64">
          <p15:clr>
            <a:srgbClr val="5ACBF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mall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069EEA-9E70-8049-B31C-4D59E4B79272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71B882E3-AA57-DB47-B7F5-4E115F25E2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C6AF662F-5FB5-374D-A851-A69DE83E04E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4637" y="418244"/>
            <a:ext cx="5641364" cy="103048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3200" b="1" i="0">
                <a:latin typeface="Graphik-Semibold" panose="020B0503030202060203" pitchFamily="34" charset="77"/>
              </a:defRPr>
            </a:lvl1pPr>
          </a:lstStyle>
          <a:p>
            <a:pPr lvl="0"/>
            <a:r>
              <a:rPr lang="en-US"/>
              <a:t>Click to edit this master title</a:t>
            </a:r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34872835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Content: title only dark mode">
    <p:bg>
      <p:bgPr>
        <a:blipFill dpi="0" rotWithShape="1">
          <a:blip r:embed="rId2">
            <a:alphaModFix amt="4552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0DDBBE6-A10B-94FD-3999-C4B7BA4411B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185400" y="6519446"/>
            <a:ext cx="20066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raphik" panose="020B0503030202060203" pitchFamily="34" charset="77"/>
              </a:rPr>
              <a:t>Approved content — do not modify.</a:t>
            </a:r>
            <a:br>
              <a:rPr kumimoji="0" lang="en-US" altLang="en-US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raphik" panose="020B0503030202060203" pitchFamily="34" charset="77"/>
              </a:rPr>
            </a:b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532597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Long Headline Only blac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61FD195-BBC4-4958-8CDE-D71544D02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D63887-EBB0-6B8C-5279-253566391E30}"/>
              </a:ext>
            </a:extLst>
          </p:cNvPr>
          <p:cNvSpPr/>
          <p:nvPr userDrawn="1"/>
        </p:nvSpPr>
        <p:spPr>
          <a:xfrm rot="5400000">
            <a:off x="-3363048" y="3363046"/>
            <a:ext cx="6858008" cy="131913"/>
          </a:xfrm>
          <a:prstGeom prst="rect">
            <a:avLst/>
          </a:prstGeom>
          <a:gradFill>
            <a:gsLst>
              <a:gs pos="100000">
                <a:schemeClr val="accent1"/>
              </a:gs>
              <a:gs pos="2000">
                <a:schemeClr val="accent2">
                  <a:lumMod val="9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77572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ntent1: dark mo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198A5B9C-C3DA-AD99-4E28-C97B8A81C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23D344E3-E54F-25F8-2F2F-980511EB6BD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3411" y="1371601"/>
            <a:ext cx="11084673" cy="47577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400" b="0" i="0">
                <a:solidFill>
                  <a:srgbClr val="FFFFFF"/>
                </a:solidFill>
                <a:latin typeface="Graphik" panose="020B0503030202060203" pitchFamily="34" charset="77"/>
              </a:defRPr>
            </a:lvl1pPr>
            <a:lvl2pPr>
              <a:defRPr sz="1400" b="0" i="0">
                <a:solidFill>
                  <a:srgbClr val="FFFFFF"/>
                </a:solidFill>
                <a:latin typeface="Graphik" panose="020B0503030202060203" pitchFamily="34" charset="77"/>
              </a:defRPr>
            </a:lvl2pPr>
            <a:lvl3pPr>
              <a:defRPr sz="1400" b="0" i="0">
                <a:solidFill>
                  <a:srgbClr val="FFFFFF"/>
                </a:solidFill>
                <a:latin typeface="Graphik" panose="020B0503030202060203" pitchFamily="34" charset="77"/>
              </a:defRPr>
            </a:lvl3pPr>
            <a:lvl4pPr>
              <a:defRPr sz="1050" b="0" i="0">
                <a:solidFill>
                  <a:srgbClr val="FFFFFF"/>
                </a:solidFill>
                <a:latin typeface="Graphik" panose="020B0503030202060203" pitchFamily="34" charset="77"/>
              </a:defRPr>
            </a:lvl4pPr>
            <a:lvl5pPr>
              <a:defRPr sz="1050" b="0" i="0">
                <a:solidFill>
                  <a:srgbClr val="FFFFFF"/>
                </a:solidFill>
                <a:latin typeface="Graphik" panose="020B0503030202060203" pitchFamily="34" charset="77"/>
              </a:defRPr>
            </a:lvl5pPr>
            <a:lvl6pPr>
              <a:defRPr sz="1400" b="0" i="0">
                <a:solidFill>
                  <a:srgbClr val="FFFFFF"/>
                </a:solidFill>
                <a:latin typeface="Graphik" panose="020B0503030202060203" pitchFamily="34" charset="77"/>
              </a:defRPr>
            </a:lvl6pPr>
            <a:lvl7pPr>
              <a:defRPr sz="1100" b="0" i="0">
                <a:solidFill>
                  <a:srgbClr val="FFFFFF"/>
                </a:solidFill>
                <a:latin typeface="Graphik" panose="020B0503030202060203" pitchFamily="34" charset="77"/>
              </a:defRPr>
            </a:lvl7pPr>
            <a:lvl9pPr>
              <a:defRPr sz="1100" b="0" i="0">
                <a:solidFill>
                  <a:srgbClr val="FFFFFF"/>
                </a:solidFill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8"/>
            <a:r>
              <a:rPr lang="en-US"/>
              <a:t>Ninth level (footnotes and citations)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036D783B-3D17-65E3-AC4E-AA6A456CCA9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65460" y="6423557"/>
            <a:ext cx="1839073" cy="168434"/>
          </a:xfrm>
          <a:prstGeom prst="rect">
            <a:avLst/>
          </a:prstGeom>
        </p:spPr>
      </p:pic>
      <p:sp>
        <p:nvSpPr>
          <p:cNvPr id="3" name="copyright">
            <a:extLst>
              <a:ext uri="{FF2B5EF4-FFF2-40B4-BE49-F238E27FC236}">
                <a16:creationId xmlns:a16="http://schemas.microsoft.com/office/drawing/2014/main" id="{7B43A97B-3BB8-6EA0-2D74-3C1D6AFAA408}"/>
              </a:ext>
            </a:extLst>
          </p:cNvPr>
          <p:cNvSpPr txBox="1"/>
          <p:nvPr userDrawn="1"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rgbClr val="FFFFFF">
                    <a:alpha val="75000"/>
                  </a:srgbClr>
                </a:solidFill>
                <a:latin typeface="Graphik" panose="020B0503030202060203" pitchFamily="34" charset="77"/>
              </a:rPr>
              <a:t>Copyright © 2026 Accenture. All rights reserved.</a:t>
            </a:r>
            <a:endParaRPr lang="en-US" sz="1351" noProof="0">
              <a:solidFill>
                <a:srgbClr val="FFFFFF">
                  <a:alpha val="75000"/>
                </a:srgbClr>
              </a:solidFill>
              <a:latin typeface="Graphik" panose="020B0503030202060203" pitchFamily="34" charset="77"/>
            </a:endParaRPr>
          </a:p>
        </p:txBody>
      </p:sp>
      <p:sp>
        <p:nvSpPr>
          <p:cNvPr id="5" name="slide number automatic">
            <a:extLst>
              <a:ext uri="{FF2B5EF4-FFF2-40B4-BE49-F238E27FC236}">
                <a16:creationId xmlns:a16="http://schemas.microsoft.com/office/drawing/2014/main" id="{F08390FE-E7B0-0BF5-1038-C52ADA1F960D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rgbClr val="FFFFFF">
                    <a:alpha val="75000"/>
                  </a:srgbClr>
                </a:solidFill>
                <a:latin typeface="+mj-lt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rgbClr val="FFFFFF">
                  <a:alpha val="75000"/>
                </a:srgb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76360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: dark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urple dots in the sky&#10;&#10;AI-generated content may be incorrect.">
            <a:extLst>
              <a:ext uri="{FF2B5EF4-FFF2-40B4-BE49-F238E27FC236}">
                <a16:creationId xmlns:a16="http://schemas.microsoft.com/office/drawing/2014/main" id="{F35D511F-5E65-1590-BFB1-131E2E6E2C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E13C55E-D8C3-B0AA-928A-416225D21CD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5000">
                <a:srgbClr val="000000">
                  <a:alpha val="0"/>
                </a:srgbClr>
              </a:gs>
              <a:gs pos="0">
                <a:srgbClr val="000000"/>
              </a:gs>
            </a:gsLst>
            <a:lin ang="180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8214" y="902577"/>
            <a:ext cx="3091443" cy="492443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/>
              <a:t>Agenda title</a:t>
            </a:r>
            <a:endParaRPr lang="en-US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2F4C171E-3D12-FC48-87BB-B5005B4EE33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207871" y="864565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257C0C72-781A-F24F-B1F2-0A290409F1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851079" y="864565"/>
            <a:ext cx="5485564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E8AE9E02-9423-4748-8AD7-2BBB3B94A79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207871" y="1819980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57" name="Text Placeholder 6">
            <a:extLst>
              <a:ext uri="{FF2B5EF4-FFF2-40B4-BE49-F238E27FC236}">
                <a16:creationId xmlns:a16="http://schemas.microsoft.com/office/drawing/2014/main" id="{A5D4C4AC-7870-A641-AF65-6F3ECB9DA9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851079" y="1819980"/>
            <a:ext cx="5485564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1" name="Text Placeholder 7">
            <a:extLst>
              <a:ext uri="{FF2B5EF4-FFF2-40B4-BE49-F238E27FC236}">
                <a16:creationId xmlns:a16="http://schemas.microsoft.com/office/drawing/2014/main" id="{7C692F47-FBF4-5842-A0CA-4B8B48DE463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207871" y="2775395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59" name="Text Placeholder 8">
            <a:extLst>
              <a:ext uri="{FF2B5EF4-FFF2-40B4-BE49-F238E27FC236}">
                <a16:creationId xmlns:a16="http://schemas.microsoft.com/office/drawing/2014/main" id="{9F332AA7-2896-E24E-B21D-90FED54D433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851079" y="2775395"/>
            <a:ext cx="5485564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BDE48124-A481-074B-9AD4-22EC49D172D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207871" y="3730810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1" name="Text Placeholder 10">
            <a:extLst>
              <a:ext uri="{FF2B5EF4-FFF2-40B4-BE49-F238E27FC236}">
                <a16:creationId xmlns:a16="http://schemas.microsoft.com/office/drawing/2014/main" id="{25D7BCB2-FC6B-2A46-AC11-482A4F73111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851079" y="3730810"/>
            <a:ext cx="5485564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3" name="Text Placeholder 11">
            <a:extLst>
              <a:ext uri="{FF2B5EF4-FFF2-40B4-BE49-F238E27FC236}">
                <a16:creationId xmlns:a16="http://schemas.microsoft.com/office/drawing/2014/main" id="{98E2B4B4-ED02-4945-B581-1A8D48D031A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207871" y="4686223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3" name="Text Placeholder 12">
            <a:extLst>
              <a:ext uri="{FF2B5EF4-FFF2-40B4-BE49-F238E27FC236}">
                <a16:creationId xmlns:a16="http://schemas.microsoft.com/office/drawing/2014/main" id="{FD74906C-72A4-CF4A-A4F6-B28AE864B9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851079" y="4686223"/>
            <a:ext cx="5485564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B01AB161-4BFB-138B-C93C-DFFFE563CF5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8214" y="1559342"/>
            <a:ext cx="3091443" cy="24154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  <a:lvl2pPr marL="0" indent="0">
              <a:buNone/>
              <a:defRPr sz="1800"/>
            </a:lvl2pPr>
            <a:lvl3pPr marL="228594">
              <a:buFont typeface="Graphik" panose="020B0604020202020204" pitchFamily="34" charset="0"/>
              <a:buChar char="•"/>
              <a:defRPr sz="1800"/>
            </a:lvl3pPr>
            <a:lvl4pPr marL="457189">
              <a:buFont typeface="Graphik"/>
              <a:buChar char="–"/>
              <a:defRPr sz="1600"/>
            </a:lvl4pPr>
            <a:lvl5pPr marL="685783">
              <a:buFont typeface="Graphik" panose="020B0604020202020204" pitchFamily="34" charset="0"/>
              <a:buChar char="•"/>
              <a:defRPr sz="1600"/>
            </a:lvl5pPr>
          </a:lstStyle>
          <a:p>
            <a:pPr lvl="0"/>
            <a:r>
              <a:rPr lang="en-GB"/>
              <a:t>Place subtitle here in Graphik regular</a:t>
            </a:r>
            <a:endParaRPr lang="en-US"/>
          </a:p>
        </p:txBody>
      </p:sp>
      <p:sp>
        <p:nvSpPr>
          <p:cNvPr id="9" name="copyright">
            <a:extLst>
              <a:ext uri="{FF2B5EF4-FFF2-40B4-BE49-F238E27FC236}">
                <a16:creationId xmlns:a16="http://schemas.microsoft.com/office/drawing/2014/main" id="{740A463D-CC9B-65F0-9A9A-D64C19B12F4D}"/>
              </a:ext>
            </a:extLst>
          </p:cNvPr>
          <p:cNvSpPr txBox="1"/>
          <p:nvPr userDrawn="1"/>
        </p:nvSpPr>
        <p:spPr>
          <a:xfrm>
            <a:off x="6483890" y="6619375"/>
            <a:ext cx="510075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>
                  <a:glow rad="63500">
                    <a:srgbClr val="000000">
                      <a:alpha val="20000"/>
                    </a:srgbClr>
                  </a:glow>
                </a:effectLst>
                <a:uLnTx/>
                <a:uFillTx/>
                <a:latin typeface="Graphik"/>
                <a:ea typeface="+mn-ea"/>
                <a:cs typeface="+mn-cs"/>
              </a:rPr>
              <a:t>Copyright © 2026 Accenture. All rights reserved.  |  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>
                  <a:glow rad="63500">
                    <a:srgbClr val="000000">
                      <a:alpha val="20000"/>
                    </a:srgbClr>
                  </a:glow>
                </a:effectLst>
                <a:uLnTx/>
                <a:uFillTx/>
                <a:latin typeface="Graphik"/>
                <a:ea typeface="Calibri" panose="020F0502020204030204" pitchFamily="34" charset="0"/>
                <a:cs typeface="Calibri" panose="020F0502020204030204" pitchFamily="34" charset="0"/>
              </a:rPr>
              <a:t>Material, Non-Public - Not To Be Distributed Further</a:t>
            </a:r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65000"/>
                </a:srgbClr>
              </a:solidFill>
              <a:effectLst>
                <a:glow rad="63500">
                  <a:srgbClr val="000000">
                    <a:alpha val="20000"/>
                  </a:srgbClr>
                </a:glow>
              </a:effectLst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1" name="slide number automatic">
            <a:extLst>
              <a:ext uri="{FF2B5EF4-FFF2-40B4-BE49-F238E27FC236}">
                <a16:creationId xmlns:a16="http://schemas.microsoft.com/office/drawing/2014/main" id="{DFEAFFD9-AA4F-BFDC-2F8F-3904998D4F82}"/>
              </a:ext>
            </a:extLst>
          </p:cNvPr>
          <p:cNvSpPr txBox="1"/>
          <p:nvPr userDrawn="1"/>
        </p:nvSpPr>
        <p:spPr>
          <a:xfrm>
            <a:off x="11845419" y="6619375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75000"/>
                  </a:srgbClr>
                </a:solidFill>
                <a:effectLst>
                  <a:glow rad="63500">
                    <a:srgbClr val="000000">
                      <a:alpha val="20000"/>
                    </a:srgbClr>
                  </a:glow>
                </a:effectLst>
                <a:uLnTx/>
                <a:uFillTx/>
                <a:latin typeface="Graphik-Semibold"/>
                <a:ea typeface="+mn-ea"/>
                <a:cs typeface="+mn-cs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75000"/>
                </a:srgbClr>
              </a:solidFill>
              <a:effectLst>
                <a:glow rad="63500">
                  <a:srgbClr val="000000">
                    <a:alpha val="20000"/>
                  </a:srgbClr>
                </a:glow>
              </a:effectLst>
              <a:uLnTx/>
              <a:uFillTx/>
              <a:latin typeface="Graphik-Semibold"/>
              <a:ea typeface="+mn-ea"/>
              <a:cs typeface="+mn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A959CEC-41EC-53BB-3B6B-E0DD2B88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801986" y="801999"/>
            <a:ext cx="0" cy="4440035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3037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E215616-27C6-76EE-5488-166BFD012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348" y="386862"/>
            <a:ext cx="11022110" cy="34471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 automatic">
            <a:extLst>
              <a:ext uri="{FF2B5EF4-FFF2-40B4-BE49-F238E27FC236}">
                <a16:creationId xmlns:a16="http://schemas.microsoft.com/office/drawing/2014/main" id="{59AAAA5D-2AB4-B38C-080F-1180D73FCE64}"/>
              </a:ext>
            </a:extLst>
          </p:cNvPr>
          <p:cNvSpPr txBox="1"/>
          <p:nvPr userDrawn="1"/>
        </p:nvSpPr>
        <p:spPr>
          <a:xfrm>
            <a:off x="11733434" y="6573208"/>
            <a:ext cx="35830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800"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966522-1DC0-241F-665B-C238241E8FCA}"/>
              </a:ext>
            </a:extLst>
          </p:cNvPr>
          <p:cNvSpPr txBox="1"/>
          <p:nvPr userDrawn="1"/>
        </p:nvSpPr>
        <p:spPr>
          <a:xfrm>
            <a:off x="6645645" y="6573208"/>
            <a:ext cx="526694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Copyright © 2026 Accenture. All rights reserved.  |  Material, Non-Public - Not To Be Distributed Further</a:t>
            </a:r>
          </a:p>
        </p:txBody>
      </p:sp>
    </p:spTree>
    <p:extLst>
      <p:ext uri="{BB962C8B-B14F-4D97-AF65-F5344CB8AC3E}">
        <p14:creationId xmlns:p14="http://schemas.microsoft.com/office/powerpoint/2010/main" val="3262509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itle only dark mo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A6BD3743-AD69-7F56-6983-820B88411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348" y="386862"/>
            <a:ext cx="11022110" cy="34471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copyright">
            <a:extLst>
              <a:ext uri="{FF2B5EF4-FFF2-40B4-BE49-F238E27FC236}">
                <a16:creationId xmlns:a16="http://schemas.microsoft.com/office/drawing/2014/main" id="{2D769536-A88C-A72D-EC5A-1330D45BBD13}"/>
              </a:ext>
            </a:extLst>
          </p:cNvPr>
          <p:cNvSpPr txBox="1"/>
          <p:nvPr userDrawn="1"/>
        </p:nvSpPr>
        <p:spPr>
          <a:xfrm>
            <a:off x="6483890" y="6557459"/>
            <a:ext cx="510075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Copyright © 2026 Accenture. All rights reserved.  |  </a:t>
            </a: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Graphik"/>
                <a:ea typeface="Calibri" panose="020F0502020204030204" pitchFamily="34" charset="0"/>
                <a:cs typeface="Calibri" panose="020F0502020204030204" pitchFamily="34" charset="0"/>
              </a:rPr>
              <a:t>Material, Non-Public - Not To Be Distributed Further</a:t>
            </a:r>
            <a:endParaRPr kumimoji="0" lang="en-US" sz="1351" b="0" i="0" u="none" strike="noStrike" kern="0" cap="none" spc="0" normalizeH="0" baseline="0" noProof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5" name="slide number automatic">
            <a:extLst>
              <a:ext uri="{FF2B5EF4-FFF2-40B4-BE49-F238E27FC236}">
                <a16:creationId xmlns:a16="http://schemas.microsoft.com/office/drawing/2014/main" id="{E6FEB498-6D39-6C49-13D6-BB1652F0A813}"/>
              </a:ext>
            </a:extLst>
          </p:cNvPr>
          <p:cNvSpPr txBox="1"/>
          <p:nvPr userDrawn="1"/>
        </p:nvSpPr>
        <p:spPr>
          <a:xfrm>
            <a:off x="11845419" y="6557459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  <a:alpha val="75000"/>
                  </a:srgbClr>
                </a:solidFill>
                <a:effectLst/>
                <a:uLnTx/>
                <a:uFillTx/>
                <a:latin typeface="Graphik-Semibold"/>
                <a:ea typeface="+mn-ea"/>
                <a:cs typeface="+mn-cs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  <a:alpha val="75000"/>
                </a:srgbClr>
              </a:solidFill>
              <a:effectLst/>
              <a:uLnTx/>
              <a:uFillTx/>
              <a:latin typeface="Graphik-Semibold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2903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: title only dark mo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urple dots in the sky&#10;&#10;AI-generated content may be incorrect.">
            <a:extLst>
              <a:ext uri="{FF2B5EF4-FFF2-40B4-BE49-F238E27FC236}">
                <a16:creationId xmlns:a16="http://schemas.microsoft.com/office/drawing/2014/main" id="{7C343CD1-670D-5341-AEF5-0E839F8F14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7691C2F-3B4B-9758-81EE-5698E8227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4969" y="3010439"/>
            <a:ext cx="6793919" cy="1329595"/>
          </a:xfrm>
          <a:prstGeom prst="rect">
            <a:avLst/>
          </a:prstGeom>
        </p:spPr>
        <p:txBody>
          <a:bodyPr anchor="b">
            <a:spAutoFit/>
          </a:bodyPr>
          <a:lstStyle>
            <a:lvl1pPr algn="l">
              <a:lnSpc>
                <a:spcPct val="90000"/>
              </a:lnSpc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pyright">
            <a:extLst>
              <a:ext uri="{FF2B5EF4-FFF2-40B4-BE49-F238E27FC236}">
                <a16:creationId xmlns:a16="http://schemas.microsoft.com/office/drawing/2014/main" id="{AA05CDB9-12F7-322C-504C-790219DE0D3A}"/>
              </a:ext>
            </a:extLst>
          </p:cNvPr>
          <p:cNvSpPr txBox="1"/>
          <p:nvPr userDrawn="1"/>
        </p:nvSpPr>
        <p:spPr>
          <a:xfrm>
            <a:off x="6483890" y="6619375"/>
            <a:ext cx="510075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alpha val="50000"/>
                  </a:schemeClr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Copyright © 2026 Accenture. All rights reserved.  |  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alpha val="50000"/>
                  </a:schemeClr>
                </a:solidFill>
                <a:effectLst/>
                <a:uLnTx/>
                <a:uFillTx/>
                <a:latin typeface="Graphik"/>
                <a:ea typeface="Calibri" panose="020F0502020204030204" pitchFamily="34" charset="0"/>
                <a:cs typeface="Calibri" panose="020F0502020204030204" pitchFamily="34" charset="0"/>
              </a:rPr>
              <a:t>Material, Non-Public - Not To Be Distributed Further</a:t>
            </a:r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schemeClr val="tx1">
                  <a:alpha val="50000"/>
                </a:scheme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" name="slide number automatic">
            <a:extLst>
              <a:ext uri="{FF2B5EF4-FFF2-40B4-BE49-F238E27FC236}">
                <a16:creationId xmlns:a16="http://schemas.microsoft.com/office/drawing/2014/main" id="{1C7789E0-2080-290B-2CA9-566759C5F9DB}"/>
              </a:ext>
            </a:extLst>
          </p:cNvPr>
          <p:cNvSpPr txBox="1"/>
          <p:nvPr userDrawn="1"/>
        </p:nvSpPr>
        <p:spPr>
          <a:xfrm>
            <a:off x="11845419" y="6619375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alpha val="50000"/>
                  </a:schemeClr>
                </a:solidFill>
                <a:effectLst/>
                <a:uLnTx/>
                <a:uFillTx/>
                <a:latin typeface="Graphik-Semibold"/>
                <a:ea typeface="+mn-ea"/>
                <a:cs typeface="+mn-cs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schemeClr val="tx1">
                  <a:alpha val="50000"/>
                </a:schemeClr>
              </a:solidFill>
              <a:effectLst/>
              <a:uLnTx/>
              <a:uFillTx/>
              <a:latin typeface="Graphik-Semibold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17570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: title only dark mo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urple dots in the sky&#10;&#10;AI-generated content may be incorrect.">
            <a:extLst>
              <a:ext uri="{FF2B5EF4-FFF2-40B4-BE49-F238E27FC236}">
                <a16:creationId xmlns:a16="http://schemas.microsoft.com/office/drawing/2014/main" id="{5C274AAE-C3B4-A9F3-3CE4-3F7221DF7B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2">
            <a:extLst>
              <a:ext uri="{FF2B5EF4-FFF2-40B4-BE49-F238E27FC236}">
                <a16:creationId xmlns:a16="http://schemas.microsoft.com/office/drawing/2014/main" id="{A6BD3743-AD69-7F56-6983-820B88411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348" y="386862"/>
            <a:ext cx="11022110" cy="34471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copyright">
            <a:extLst>
              <a:ext uri="{FF2B5EF4-FFF2-40B4-BE49-F238E27FC236}">
                <a16:creationId xmlns:a16="http://schemas.microsoft.com/office/drawing/2014/main" id="{2D769536-A88C-A72D-EC5A-1330D45BBD13}"/>
              </a:ext>
            </a:extLst>
          </p:cNvPr>
          <p:cNvSpPr txBox="1"/>
          <p:nvPr userDrawn="1"/>
        </p:nvSpPr>
        <p:spPr>
          <a:xfrm>
            <a:off x="6483890" y="6557459"/>
            <a:ext cx="510075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Copyright © 2026 Accenture. All rights reserved.  |  </a:t>
            </a: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Graphik"/>
                <a:ea typeface="Calibri" panose="020F0502020204030204" pitchFamily="34" charset="0"/>
                <a:cs typeface="Calibri" panose="020F0502020204030204" pitchFamily="34" charset="0"/>
              </a:rPr>
              <a:t>Material, Non-Public - Not To Be Distributed Further</a:t>
            </a:r>
            <a:endParaRPr kumimoji="0" lang="en-US" sz="1351" b="0" i="0" u="none" strike="noStrike" kern="0" cap="none" spc="0" normalizeH="0" baseline="0" noProof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5" name="slide number automatic">
            <a:extLst>
              <a:ext uri="{FF2B5EF4-FFF2-40B4-BE49-F238E27FC236}">
                <a16:creationId xmlns:a16="http://schemas.microsoft.com/office/drawing/2014/main" id="{E6FEB498-6D39-6C49-13D6-BB1652F0A813}"/>
              </a:ext>
            </a:extLst>
          </p:cNvPr>
          <p:cNvSpPr txBox="1"/>
          <p:nvPr userDrawn="1"/>
        </p:nvSpPr>
        <p:spPr>
          <a:xfrm>
            <a:off x="11845419" y="6557459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  <a:alpha val="75000"/>
                  </a:srgbClr>
                </a:solidFill>
                <a:effectLst/>
                <a:uLnTx/>
                <a:uFillTx/>
                <a:latin typeface="Graphik-Semibold"/>
                <a:ea typeface="+mn-ea"/>
                <a:cs typeface="+mn-cs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  <a:alpha val="75000"/>
                </a:srgbClr>
              </a:solidFill>
              <a:effectLst/>
              <a:uLnTx/>
              <a:uFillTx/>
              <a:latin typeface="Graphik-Semibold"/>
              <a:ea typeface="+mn-ea"/>
              <a:cs typeface="+mn-cs"/>
            </a:endParaRPr>
          </a:p>
        </p:txBody>
      </p:sp>
      <p:sp>
        <p:nvSpPr>
          <p:cNvPr id="16" name="GTS_Purple">
            <a:extLst>
              <a:ext uri="{FF2B5EF4-FFF2-40B4-BE49-F238E27FC236}">
                <a16:creationId xmlns:a16="http://schemas.microsoft.com/office/drawing/2014/main" id="{FA7693A3-AAC1-27FC-E424-485E6AF73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267351" y="6518431"/>
            <a:ext cx="183203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8627E4A-1573-6566-25C2-BDC59FC316BE}"/>
              </a:ext>
            </a:extLst>
          </p:cNvPr>
          <p:cNvSpPr/>
          <p:nvPr userDrawn="1"/>
        </p:nvSpPr>
        <p:spPr>
          <a:xfrm>
            <a:off x="11403" y="0"/>
            <a:ext cx="12192000" cy="6858000"/>
          </a:xfrm>
          <a:prstGeom prst="rect">
            <a:avLst/>
          </a:prstGeom>
          <a:gradFill>
            <a:gsLst>
              <a:gs pos="35000">
                <a:schemeClr val="bg1">
                  <a:alpha val="0"/>
                </a:schemeClr>
              </a:gs>
              <a:gs pos="0">
                <a:schemeClr val="bg1"/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09313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: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CCC1F2C-BE8A-1EAD-B17F-71961BB10C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2913759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: title onl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urple particles in the air&#10;&#10;AI-generated content may be incorrect.">
            <a:extLst>
              <a:ext uri="{FF2B5EF4-FFF2-40B4-BE49-F238E27FC236}">
                <a16:creationId xmlns:a16="http://schemas.microsoft.com/office/drawing/2014/main" id="{B2072EF2-0B33-EB8E-CF49-A220AFB3A1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8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4999" r="25000" b="435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opyright">
            <a:extLst>
              <a:ext uri="{FF2B5EF4-FFF2-40B4-BE49-F238E27FC236}">
                <a16:creationId xmlns:a16="http://schemas.microsoft.com/office/drawing/2014/main" id="{2BB6E7D9-ED67-57FC-3210-E22FDF92BB63}"/>
              </a:ext>
            </a:extLst>
          </p:cNvPr>
          <p:cNvSpPr txBox="1"/>
          <p:nvPr userDrawn="1"/>
        </p:nvSpPr>
        <p:spPr>
          <a:xfrm>
            <a:off x="6483890" y="6557459"/>
            <a:ext cx="510075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Copyright © 2026 Accenture. All rights reserved.  |  </a:t>
            </a: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Graphik"/>
                <a:ea typeface="Calibri" panose="020F0502020204030204" pitchFamily="34" charset="0"/>
                <a:cs typeface="Calibri" panose="020F0502020204030204" pitchFamily="34" charset="0"/>
              </a:rPr>
              <a:t>Material, Non-Public - Not To Be Distributed Further</a:t>
            </a:r>
            <a:endParaRPr kumimoji="0" lang="en-US" sz="1351" b="0" i="0" u="none" strike="noStrike" kern="0" cap="none" spc="0" normalizeH="0" baseline="0" noProof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7" name="slide number automatic">
            <a:extLst>
              <a:ext uri="{FF2B5EF4-FFF2-40B4-BE49-F238E27FC236}">
                <a16:creationId xmlns:a16="http://schemas.microsoft.com/office/drawing/2014/main" id="{FA265B6B-18F5-86B9-65D4-E80FFDA53922}"/>
              </a:ext>
            </a:extLst>
          </p:cNvPr>
          <p:cNvSpPr txBox="1"/>
          <p:nvPr userDrawn="1"/>
        </p:nvSpPr>
        <p:spPr>
          <a:xfrm>
            <a:off x="11845419" y="6557459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  <a:alpha val="75000"/>
                  </a:srgbClr>
                </a:solidFill>
                <a:effectLst/>
                <a:uLnTx/>
                <a:uFillTx/>
                <a:latin typeface="Graphik-Semibold"/>
                <a:ea typeface="+mn-ea"/>
                <a:cs typeface="+mn-cs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  <a:alpha val="75000"/>
                </a:srgbClr>
              </a:solidFill>
              <a:effectLst/>
              <a:uLnTx/>
              <a:uFillTx/>
              <a:latin typeface="Graphik-Semibold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5147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4">
            <a:extLst>
              <a:ext uri="{FF2B5EF4-FFF2-40B4-BE49-F238E27FC236}">
                <a16:creationId xmlns:a16="http://schemas.microsoft.com/office/drawing/2014/main" id="{24CD1717-602E-5E02-5F40-7C5DB953D1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45" b="19145"/>
          <a:stretch/>
        </p:blipFill>
        <p:spPr>
          <a:xfrm>
            <a:off x="4338638" y="0"/>
            <a:ext cx="7853362" cy="6858000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740DE034-332B-5000-64AD-704177D29DCC}"/>
              </a:ext>
            </a:extLst>
          </p:cNvPr>
          <p:cNvSpPr txBox="1">
            <a:spLocks/>
          </p:cNvSpPr>
          <p:nvPr userDrawn="1"/>
        </p:nvSpPr>
        <p:spPr>
          <a:xfrm>
            <a:off x="11636862" y="6498794"/>
            <a:ext cx="550862" cy="193074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90F471-3972-4120-B8B3-0237DE626C35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 Semibold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96968C"/>
              </a:solidFill>
              <a:effectLst/>
              <a:uLnTx/>
              <a:uFillTx/>
              <a:latin typeface="Graphik Semibold"/>
              <a:ea typeface="+mn-ea"/>
              <a:cs typeface="+mn-cs"/>
            </a:endParaRPr>
          </a:p>
        </p:txBody>
      </p:sp>
      <p:sp>
        <p:nvSpPr>
          <p:cNvPr id="11" name="copyright">
            <a:extLst>
              <a:ext uri="{FF2B5EF4-FFF2-40B4-BE49-F238E27FC236}">
                <a16:creationId xmlns:a16="http://schemas.microsoft.com/office/drawing/2014/main" id="{E8D045D4-3554-F78A-6563-6B42A49D465A}"/>
              </a:ext>
            </a:extLst>
          </p:cNvPr>
          <p:cNvSpPr txBox="1"/>
          <p:nvPr userDrawn="1"/>
        </p:nvSpPr>
        <p:spPr>
          <a:xfrm>
            <a:off x="6483890" y="6557459"/>
            <a:ext cx="510075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Copyright © 2026 Accenture. All rights reserved.  |  </a:t>
            </a: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Graphik"/>
                <a:ea typeface="Calibri" panose="020F0502020204030204" pitchFamily="34" charset="0"/>
                <a:cs typeface="Calibri" panose="020F0502020204030204" pitchFamily="34" charset="0"/>
              </a:rPr>
              <a:t>Material, Non-Public - Not To Be Distributed Further</a:t>
            </a:r>
            <a:endParaRPr kumimoji="0" lang="en-US" sz="1351" b="0" i="0" u="none" strike="noStrike" kern="0" cap="none" spc="0" normalizeH="0" baseline="0" noProof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5020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7A189F-CDB6-4881-855E-11E780CE4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135" y="386636"/>
            <a:ext cx="11357865" cy="39395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b="1" i="0">
                <a:latin typeface="Graphik Semibold" panose="020B0503030202060203" pitchFamily="34" charset="77"/>
              </a:rPr>
              <a:t>Place headline here in Graphik Semibold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8F67F-4953-4937-B393-889106DBC9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3135" y="1371601"/>
            <a:ext cx="11357865" cy="4766863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First level (copy)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7"/>
            <a:r>
              <a:rPr lang="en-US"/>
              <a:t>EIGHT LEVEL (DESCRIPTOR)</a:t>
            </a:r>
          </a:p>
          <a:p>
            <a:pPr lvl="8"/>
            <a:r>
              <a:rPr lang="en-US"/>
              <a:t>Ninth level (footer)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9D4EAA-5A0A-1B05-FAB1-DBD9DB0B2F1D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3295650" y="63500"/>
            <a:ext cx="5629275" cy="16764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1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***Highly Confidential - Not To Be Distributed Further Without Authorization of the Sender.***</a:t>
            </a:r>
          </a:p>
        </p:txBody>
      </p:sp>
    </p:spTree>
    <p:extLst>
      <p:ext uri="{BB962C8B-B14F-4D97-AF65-F5344CB8AC3E}">
        <p14:creationId xmlns:p14="http://schemas.microsoft.com/office/powerpoint/2010/main" val="2381552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  <p:sldLayoutId id="2147483739" r:id="rId15"/>
    <p:sldLayoutId id="2147483741" r:id="rId16"/>
    <p:sldLayoutId id="2147483742" r:id="rId17"/>
  </p:sldLayoutIdLst>
  <p:hf sldNum="0" hdr="0" ftr="0" dt="0"/>
  <p:txStyles>
    <p:titleStyle>
      <a:lvl1pPr algn="l" defTabSz="914377" rtl="0" eaLnBrk="1" latinLnBrk="0" hangingPunct="1">
        <a:lnSpc>
          <a:spcPct val="80000"/>
        </a:lnSpc>
        <a:spcBef>
          <a:spcPct val="0"/>
        </a:spcBef>
        <a:buNone/>
        <a:defRPr sz="3200" b="0" i="0" kern="1200">
          <a:solidFill>
            <a:schemeClr val="tx1"/>
          </a:solidFill>
          <a:latin typeface="Graphik Semibold" panose="020B0503030202060203" pitchFamily="34" charset="77"/>
          <a:ea typeface="+mj-ea"/>
          <a:cs typeface="+mj-cs"/>
        </a:defRPr>
      </a:lvl1pPr>
    </p:titleStyle>
    <p:bodyStyle>
      <a:lvl1pPr marL="0" indent="0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28594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Tx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7189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stem Font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685783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914377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stem Font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1113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Graphik" panose="020B0503030202060203" pitchFamily="34" charset="0"/>
        <a:buNone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900" b="1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7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4">
          <p15:clr>
            <a:srgbClr val="5ACBF0"/>
          </p15:clr>
        </p15:guide>
        <p15:guide id="8" pos="347">
          <p15:clr>
            <a:srgbClr val="9FCC3B"/>
          </p15:clr>
        </p15:guide>
        <p15:guide id="9" pos="733">
          <p15:clr>
            <a:srgbClr val="C35EA4"/>
          </p15:clr>
        </p15:guide>
        <p15:guide id="10" pos="7514">
          <p15:clr>
            <a:srgbClr val="5ACBF0"/>
          </p15:clr>
        </p15:guide>
        <p15:guide id="11" pos="166">
          <p15:clr>
            <a:srgbClr val="5ACBF0"/>
          </p15:clr>
        </p15:guide>
        <p15:guide id="12" orient="horz" pos="4156">
          <p15:clr>
            <a:srgbClr val="5ACBF0"/>
          </p15:clr>
        </p15:guide>
        <p15:guide id="13" pos="7333">
          <p15:clr>
            <a:srgbClr val="9FCC3B"/>
          </p15:clr>
        </p15:guide>
        <p15:guide id="14" orient="horz" pos="346">
          <p15:clr>
            <a:srgbClr val="9FCC3B"/>
          </p15:clr>
        </p15:guide>
        <p15:guide id="15" orient="horz" pos="3974">
          <p15:clr>
            <a:srgbClr val="9FCC3B"/>
          </p15:clr>
        </p15:guide>
        <p15:guide id="16" orient="horz" pos="845">
          <p15:clr>
            <a:srgbClr val="A4A3A4"/>
          </p15:clr>
        </p15:guide>
        <p15:guide id="17" orient="horz" pos="3861">
          <p15:clr>
            <a:srgbClr val="A4A3A4"/>
          </p15:clr>
        </p15:guide>
        <p15:guide id="18" pos="6924">
          <p15:clr>
            <a:srgbClr val="C35EA4"/>
          </p15:clr>
        </p15:guide>
        <p15:guide id="19" orient="horz" pos="1162">
          <p15:clr>
            <a:srgbClr val="FDE53C"/>
          </p15:clr>
        </p15:guide>
        <p15:guide id="20" pos="7015">
          <p15:clr>
            <a:srgbClr val="F26B43"/>
          </p15:clr>
        </p15:guide>
        <p15:guide id="21" pos="66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4B847-2E6F-ED2E-4F1C-EC354BE25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4969" y="1985543"/>
            <a:ext cx="9829602" cy="1828193"/>
          </a:xfrm>
        </p:spPr>
        <p:txBody>
          <a:bodyPr anchor="t"/>
          <a:lstStyle/>
          <a:p>
            <a:pPr>
              <a:spcBef>
                <a:spcPts val="1200"/>
              </a:spcBef>
            </a:pPr>
            <a:r>
              <a:rPr lang="en-US" sz="1400" spc="150"/>
              <a:t>REINVENTION PARTNER</a:t>
            </a:r>
            <a:br>
              <a:rPr lang="en-US" sz="4000"/>
            </a:br>
            <a:r>
              <a:rPr lang="en-US"/>
              <a:t>Digital Core</a:t>
            </a:r>
            <a:br>
              <a:rPr lang="en-US" sz="7000">
                <a:solidFill>
                  <a:schemeClr val="tx2"/>
                </a:solidFill>
              </a:rPr>
            </a:br>
            <a:endParaRPr lang="en-US" sz="7000">
              <a:latin typeface="Graphik Light" panose="020B04030302020602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559063-B7AA-7CF7-FE8B-56E8D63D9A51}"/>
              </a:ext>
            </a:extLst>
          </p:cNvPr>
          <p:cNvSpPr txBox="1"/>
          <p:nvPr/>
        </p:nvSpPr>
        <p:spPr>
          <a:xfrm>
            <a:off x="1142725" y="4195363"/>
            <a:ext cx="60977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solidFill>
                  <a:srgbClr val="FFFFFF"/>
                </a:solidFill>
                <a:latin typeface="Graphik"/>
              </a:rPr>
              <a:t>20</a:t>
            </a:r>
            <a:r>
              <a:rPr lang="en-US" baseline="30000">
                <a:solidFill>
                  <a:srgbClr val="FFFFFF"/>
                </a:solidFill>
                <a:latin typeface="Graphik"/>
              </a:rPr>
              <a:t>th</a:t>
            </a:r>
            <a:r>
              <a:rPr lang="en-US">
                <a:solidFill>
                  <a:srgbClr val="FFFFFF"/>
                </a:solidFill>
                <a:latin typeface="Graphik"/>
              </a:rPr>
              <a:t> May 2026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solidFill>
                  <a:srgbClr val="FFFFFF"/>
                </a:solidFill>
                <a:latin typeface="Graphik"/>
              </a:rPr>
              <a:t>v.1 – for discussion with Digital Core </a:t>
            </a:r>
            <a:r>
              <a:rPr lang="en-US" err="1">
                <a:solidFill>
                  <a:srgbClr val="FFFFFF"/>
                </a:solidFill>
                <a:latin typeface="Graphik"/>
              </a:rPr>
              <a:t>ExCo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420E6E-F6C3-3F42-C78A-6EAECDD69B77}"/>
              </a:ext>
            </a:extLst>
          </p:cNvPr>
          <p:cNvSpPr txBox="1"/>
          <p:nvPr/>
        </p:nvSpPr>
        <p:spPr>
          <a:xfrm>
            <a:off x="1142725" y="2859629"/>
            <a:ext cx="100820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Semibold" panose="020B0503030202060203" pitchFamily="34" charset="77"/>
                <a:ea typeface="+mj-ea"/>
                <a:cs typeface="+mj-cs"/>
              </a:rPr>
              <a:t>Technology Strategy and Transformation (TS&amp;T)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1611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BD4A8F-1F3F-B747-E574-414CF8A255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8" name="Image 0" descr="/home/claude/world_map_themed.png">
            <a:extLst>
              <a:ext uri="{FF2B5EF4-FFF2-40B4-BE49-F238E27FC236}">
                <a16:creationId xmlns:a16="http://schemas.microsoft.com/office/drawing/2014/main" id="{242AD297-6FA3-5C76-904E-E95B26134A2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242"/>
          <a:stretch>
            <a:fillRect/>
          </a:stretch>
        </p:blipFill>
        <p:spPr>
          <a:xfrm>
            <a:off x="1698133" y="2729132"/>
            <a:ext cx="8283915" cy="382950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19FCF8-0076-8194-C1FC-DFBCFAD50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26" y="386862"/>
            <a:ext cx="11022110" cy="344710"/>
          </a:xfrm>
        </p:spPr>
        <p:txBody>
          <a:bodyPr vert="horz" wrap="square" lIns="0" tIns="0" rIns="0" bIns="0" rtlCol="0" anchor="t">
            <a:spAutoFit/>
          </a:bodyPr>
          <a:lstStyle/>
          <a:p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Semibold" panose="020B0503030202060203" pitchFamily="34" charset="77"/>
                <a:ea typeface="+mj-ea"/>
                <a:cs typeface="+mj-cs"/>
              </a:rPr>
              <a:t>TS&amp;T Activation –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Semibold" panose="020B0503030202060203" pitchFamily="34" charset="77"/>
                <a:ea typeface="+mj-ea"/>
                <a:cs typeface="+mj-cs"/>
              </a:rPr>
              <a:t>Fueling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Semibold" panose="020B0503030202060203" pitchFamily="34" charset="77"/>
                <a:ea typeface="+mj-ea"/>
                <a:cs typeface="+mj-cs"/>
              </a:rPr>
              <a:t> Digital Core Growth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441" name="Text 5">
            <a:extLst>
              <a:ext uri="{FF2B5EF4-FFF2-40B4-BE49-F238E27FC236}">
                <a16:creationId xmlns:a16="http://schemas.microsoft.com/office/drawing/2014/main" id="{CB6064F3-E0BB-B4E0-2914-80B92F5681F5}"/>
              </a:ext>
            </a:extLst>
          </p:cNvPr>
          <p:cNvSpPr/>
          <p:nvPr/>
        </p:nvSpPr>
        <p:spPr>
          <a:xfrm>
            <a:off x="563728" y="914090"/>
            <a:ext cx="11138946" cy="5211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Black" panose="020B0A03030202060203" pitchFamily="34" charset="0"/>
              <a:ea typeface="+mn-ea"/>
              <a:cs typeface="+mn-cs"/>
            </a:endParaRPr>
          </a:p>
        </p:txBody>
      </p:sp>
      <p:sp>
        <p:nvSpPr>
          <p:cNvPr id="3" name="Text 2">
            <a:extLst>
              <a:ext uri="{FF2B5EF4-FFF2-40B4-BE49-F238E27FC236}">
                <a16:creationId xmlns:a16="http://schemas.microsoft.com/office/drawing/2014/main" id="{1FDBC265-9988-109C-17FF-DA3C17359FEC}"/>
              </a:ext>
            </a:extLst>
          </p:cNvPr>
          <p:cNvSpPr/>
          <p:nvPr/>
        </p:nvSpPr>
        <p:spPr>
          <a:xfrm>
            <a:off x="506706" y="803500"/>
            <a:ext cx="11138946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Georgia" pitchFamily="34" charset="-122"/>
                <a:cs typeface="Georgia" pitchFamily="34" charset="-120"/>
              </a:rPr>
              <a:t>Now is the moment to unlock TS&amp;T’s full potential - expanding our surface area across Digital Core, converting advisory into scaled delivery, and exploiting catalysts for growth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2FD7FE9-4ECE-FC68-4B03-6FE2CABD6951}"/>
              </a:ext>
            </a:extLst>
          </p:cNvPr>
          <p:cNvGrpSpPr/>
          <p:nvPr/>
        </p:nvGrpSpPr>
        <p:grpSpPr>
          <a:xfrm>
            <a:off x="310091" y="1689100"/>
            <a:ext cx="5290609" cy="4622800"/>
            <a:chOff x="380848" y="1600200"/>
            <a:chExt cx="3657600" cy="4676696"/>
          </a:xfrm>
        </p:grpSpPr>
        <p:sp>
          <p:nvSpPr>
            <p:cNvPr id="442" name="Shape 6">
              <a:extLst>
                <a:ext uri="{FF2B5EF4-FFF2-40B4-BE49-F238E27FC236}">
                  <a16:creationId xmlns:a16="http://schemas.microsoft.com/office/drawing/2014/main" id="{883FDA5B-04C8-94E7-39B8-9EE326CC9097}"/>
                </a:ext>
              </a:extLst>
            </p:cNvPr>
            <p:cNvSpPr/>
            <p:nvPr/>
          </p:nvSpPr>
          <p:spPr>
            <a:xfrm>
              <a:off x="380848" y="1600200"/>
              <a:ext cx="3657600" cy="4676696"/>
            </a:xfrm>
            <a:prstGeom prst="rect">
              <a:avLst/>
            </a:prstGeom>
            <a:solidFill>
              <a:srgbClr val="1A0B2E">
                <a:alpha val="87000"/>
              </a:srgbClr>
            </a:solidFill>
            <a:ln w="9525">
              <a:solidFill>
                <a:srgbClr val="4A2D7A"/>
              </a:solidFill>
              <a:prstDash val="solid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endParaRPr>
            </a:p>
          </p:txBody>
        </p:sp>
        <p:sp>
          <p:nvSpPr>
            <p:cNvPr id="443" name="Shape 7">
              <a:extLst>
                <a:ext uri="{FF2B5EF4-FFF2-40B4-BE49-F238E27FC236}">
                  <a16:creationId xmlns:a16="http://schemas.microsoft.com/office/drawing/2014/main" id="{919E5084-8E96-9E69-AD3C-887216BC94BD}"/>
                </a:ext>
              </a:extLst>
            </p:cNvPr>
            <p:cNvSpPr/>
            <p:nvPr/>
          </p:nvSpPr>
          <p:spPr>
            <a:xfrm>
              <a:off x="380848" y="1600200"/>
              <a:ext cx="3657600" cy="36576"/>
            </a:xfrm>
            <a:prstGeom prst="rect">
              <a:avLst/>
            </a:prstGeom>
            <a:solidFill>
              <a:srgbClr val="E879F9"/>
            </a:solidFill>
            <a:ln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endParaRPr>
            </a:p>
          </p:txBody>
        </p:sp>
        <p:sp>
          <p:nvSpPr>
            <p:cNvPr id="445" name="Text 9">
              <a:extLst>
                <a:ext uri="{FF2B5EF4-FFF2-40B4-BE49-F238E27FC236}">
                  <a16:creationId xmlns:a16="http://schemas.microsoft.com/office/drawing/2014/main" id="{B2AC449C-A7B8-A289-B3A1-28CEB7A947EA}"/>
                </a:ext>
              </a:extLst>
            </p:cNvPr>
            <p:cNvSpPr/>
            <p:nvPr/>
          </p:nvSpPr>
          <p:spPr>
            <a:xfrm>
              <a:off x="563728" y="1832552"/>
              <a:ext cx="3384000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>
                <a:spcAft>
                  <a:spcPts val="1800"/>
                </a:spcAft>
              </a:pPr>
              <a:r>
                <a:rPr lang="en-GB" sz="1600" b="1" dirty="0"/>
                <a:t>Strong activation progress since March 1st</a:t>
              </a:r>
            </a:p>
            <a:p>
              <a:pPr marL="342900" indent="-342900">
                <a:spcAft>
                  <a:spcPts val="1800"/>
                </a:spcAft>
                <a:buFont typeface="Wingdings" panose="05000000000000000000" pitchFamily="2" charset="2"/>
                <a:buChar char="ü"/>
              </a:pPr>
              <a:r>
                <a:rPr lang="en-GB" sz="1600" b="1" dirty="0"/>
                <a:t>Mission and Purpose: </a:t>
              </a:r>
              <a:r>
                <a:rPr lang="en-GB" sz="1600" dirty="0"/>
                <a:t>Established clarity of purpose in the market and within Digital Core RP</a:t>
              </a:r>
            </a:p>
            <a:p>
              <a:pPr marL="342900" indent="-342900">
                <a:spcAft>
                  <a:spcPts val="1800"/>
                </a:spcAft>
                <a:buFont typeface="Wingdings" panose="05000000000000000000" pitchFamily="2" charset="2"/>
                <a:buChar char="ü"/>
              </a:pPr>
              <a:r>
                <a:rPr lang="en-GB" sz="1600" b="1" dirty="0"/>
                <a:t>Client Questions/Our Offerings: </a:t>
              </a:r>
              <a:r>
                <a:rPr lang="en-GB" sz="1600" dirty="0"/>
                <a:t>Defined TS&amp;T blueprint aligned to key client buyer questions and challenges</a:t>
              </a:r>
            </a:p>
            <a:p>
              <a:pPr marL="342900" indent="-342900">
                <a:spcAft>
                  <a:spcPts val="1800"/>
                </a:spcAft>
                <a:buFont typeface="Wingdings" panose="05000000000000000000" pitchFamily="2" charset="2"/>
                <a:buChar char="ü"/>
              </a:pPr>
              <a:r>
                <a:rPr lang="en-GB" sz="1600" b="1" dirty="0"/>
                <a:t>Team: </a:t>
              </a:r>
              <a:r>
                <a:rPr lang="en-GB" sz="1600" dirty="0"/>
                <a:t>Unified ~7k global practitioners, appointed Market &amp; Domain leadership. MU activation ongoing</a:t>
              </a:r>
            </a:p>
            <a:p>
              <a:pPr marL="342900" indent="-342900">
                <a:spcAft>
                  <a:spcPts val="1800"/>
                </a:spcAft>
                <a:buFont typeface="Wingdings" panose="05000000000000000000" pitchFamily="2" charset="2"/>
                <a:buChar char="ü"/>
              </a:pPr>
              <a:r>
                <a:rPr lang="en-GB" sz="1600" b="1" dirty="0"/>
                <a:t>RE Interlock: </a:t>
              </a:r>
              <a:r>
                <a:rPr lang="en-GB" sz="1600" dirty="0"/>
                <a:t>Fast start to RE interlock and engagement as basis for TS&amp;T transformation execution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3A6EE22-FF9D-8238-8777-2FB0CE9010E5}"/>
              </a:ext>
            </a:extLst>
          </p:cNvPr>
          <p:cNvGrpSpPr/>
          <p:nvPr/>
        </p:nvGrpSpPr>
        <p:grpSpPr>
          <a:xfrm>
            <a:off x="6326769" y="1704730"/>
            <a:ext cx="5295369" cy="4668586"/>
            <a:chOff x="8144555" y="1616012"/>
            <a:chExt cx="3660890" cy="4723016"/>
          </a:xfrm>
        </p:grpSpPr>
        <p:sp>
          <p:nvSpPr>
            <p:cNvPr id="452" name="Shape 16">
              <a:extLst>
                <a:ext uri="{FF2B5EF4-FFF2-40B4-BE49-F238E27FC236}">
                  <a16:creationId xmlns:a16="http://schemas.microsoft.com/office/drawing/2014/main" id="{804DEA34-26C8-C65A-3E73-446B534D52F8}"/>
                </a:ext>
              </a:extLst>
            </p:cNvPr>
            <p:cNvSpPr/>
            <p:nvPr/>
          </p:nvSpPr>
          <p:spPr>
            <a:xfrm>
              <a:off x="8144555" y="1662332"/>
              <a:ext cx="3657600" cy="4676696"/>
            </a:xfrm>
            <a:prstGeom prst="rect">
              <a:avLst/>
            </a:prstGeom>
            <a:solidFill>
              <a:srgbClr val="1A0B2E">
                <a:alpha val="87000"/>
              </a:srgbClr>
            </a:solidFill>
            <a:ln w="9525">
              <a:solidFill>
                <a:srgbClr val="4A2D7A"/>
              </a:solidFill>
              <a:prstDash val="solid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endParaRPr>
            </a:p>
          </p:txBody>
        </p:sp>
        <p:sp>
          <p:nvSpPr>
            <p:cNvPr id="453" name="Shape 17">
              <a:extLst>
                <a:ext uri="{FF2B5EF4-FFF2-40B4-BE49-F238E27FC236}">
                  <a16:creationId xmlns:a16="http://schemas.microsoft.com/office/drawing/2014/main" id="{E3C1DBD3-2F20-DF9D-E2D2-7C9B88CAB5B8}"/>
                </a:ext>
              </a:extLst>
            </p:cNvPr>
            <p:cNvSpPr/>
            <p:nvPr/>
          </p:nvSpPr>
          <p:spPr>
            <a:xfrm>
              <a:off x="8147845" y="1616012"/>
              <a:ext cx="3657600" cy="36576"/>
            </a:xfrm>
            <a:prstGeom prst="rect">
              <a:avLst/>
            </a:prstGeom>
            <a:solidFill>
              <a:srgbClr val="C084FC"/>
            </a:solidFill>
            <a:ln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endParaRPr>
            </a:p>
          </p:txBody>
        </p:sp>
        <p:sp>
          <p:nvSpPr>
            <p:cNvPr id="455" name="Text 19">
              <a:extLst>
                <a:ext uri="{FF2B5EF4-FFF2-40B4-BE49-F238E27FC236}">
                  <a16:creationId xmlns:a16="http://schemas.microsoft.com/office/drawing/2014/main" id="{3AF0BF70-B53A-DCF3-B18C-EAE0022984D2}"/>
                </a:ext>
              </a:extLst>
            </p:cNvPr>
            <p:cNvSpPr/>
            <p:nvPr/>
          </p:nvSpPr>
          <p:spPr>
            <a:xfrm>
              <a:off x="8336128" y="1832552"/>
              <a:ext cx="3384000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600" b="1" dirty="0">
                  <a:solidFill>
                    <a:srgbClr val="FFFFFF"/>
                  </a:solidFill>
                  <a:latin typeface="Graphik"/>
                  <a:ea typeface="Calibri" pitchFamily="34" charset="-122"/>
                  <a:cs typeface="Calibri" pitchFamily="34" charset="-120"/>
                </a:rPr>
                <a:t>Our time together today: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Aft>
                  <a:spcPts val="180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lang="en-GB" sz="1600" dirty="0">
                  <a:solidFill>
                    <a:srgbClr val="FFFFFF"/>
                  </a:solidFill>
                  <a:latin typeface="Graphik"/>
                  <a:ea typeface="Calibri" pitchFamily="34" charset="-122"/>
                  <a:cs typeface="Calibri" pitchFamily="34" charset="-120"/>
                </a:rPr>
                <a:t>CIO agenda 2026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Aft>
                  <a:spcPts val="180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lang="en-GB" sz="1600" dirty="0">
                  <a:solidFill>
                    <a:srgbClr val="FFFFFF"/>
                  </a:solidFill>
                  <a:latin typeface="Graphik"/>
                  <a:ea typeface="Calibri" pitchFamily="34" charset="-122"/>
                  <a:cs typeface="Calibri" pitchFamily="34" charset="-120"/>
                </a:rPr>
                <a:t>TS&amp;T sub-offerings – what, why and the imperative that all Reinventors own these in the market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Aft>
                  <a:spcPts val="180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lang="en-GB" sz="1600" dirty="0">
                  <a:solidFill>
                    <a:srgbClr val="FFFFFF"/>
                  </a:solidFill>
                  <a:latin typeface="Graphik"/>
                  <a:ea typeface="Calibri" pitchFamily="34" charset="-122"/>
                  <a:cs typeface="Calibri" pitchFamily="34" charset="-120"/>
                </a:rPr>
                <a:t>TS&amp;T x Digital Core – key intersections that will accelerate growth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Aft>
                  <a:spcPts val="180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lang="en-GB" sz="1600" dirty="0">
                  <a:solidFill>
                    <a:srgbClr val="FFFFFF"/>
                  </a:solidFill>
                  <a:latin typeface="Graphik"/>
                  <a:ea typeface="Calibri" pitchFamily="34" charset="-122"/>
                  <a:cs typeface="Calibri" pitchFamily="34" charset="-120"/>
                </a:rPr>
                <a:t>Iconic client credentials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Aft>
                  <a:spcPts val="180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lang="en-GB" sz="1600" dirty="0">
                  <a:solidFill>
                    <a:srgbClr val="FFFFFF"/>
                  </a:solidFill>
                  <a:latin typeface="Graphik"/>
                  <a:ea typeface="Calibri" pitchFamily="34" charset="-122"/>
                  <a:cs typeface="Calibri" pitchFamily="34" charset="-120"/>
                </a:rPr>
                <a:t>Stimulus for round table session at 11:30am ET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9746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3621FF-1B6C-1E82-B995-340EB9378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1E29D-D6D9-C01C-23DC-EAEB61699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181" y="386861"/>
            <a:ext cx="7824639" cy="344710"/>
          </a:xfr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/>
              <a:t>Digital Core Strategic Priorities</a:t>
            </a:r>
          </a:p>
        </p:txBody>
      </p:sp>
      <p:sp>
        <p:nvSpPr>
          <p:cNvPr id="18" name="Text 2">
            <a:extLst>
              <a:ext uri="{FF2B5EF4-FFF2-40B4-BE49-F238E27FC236}">
                <a16:creationId xmlns:a16="http://schemas.microsoft.com/office/drawing/2014/main" id="{1D7FF723-0C03-287E-010E-7D746782B3F3}"/>
              </a:ext>
            </a:extLst>
          </p:cNvPr>
          <p:cNvSpPr/>
          <p:nvPr/>
        </p:nvSpPr>
        <p:spPr>
          <a:xfrm>
            <a:off x="543181" y="803500"/>
            <a:ext cx="110642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GB" dirty="0"/>
              <a:t>AI enablement, legacy transformation and emerging imperatives like resilience are converging in a capital-constrained environment - creating the most complex CIO agenda in a generation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6562B7-E732-B83A-C63B-C4C6A003EADB}"/>
              </a:ext>
            </a:extLst>
          </p:cNvPr>
          <p:cNvSpPr txBox="1"/>
          <p:nvPr/>
        </p:nvSpPr>
        <p:spPr>
          <a:xfrm>
            <a:off x="567634" y="1638802"/>
            <a:ext cx="2909455" cy="202546"/>
          </a:xfrm>
          <a:prstGeom prst="rect">
            <a:avLst/>
          </a:prstGeom>
          <a:solidFill>
            <a:srgbClr val="A000FF">
              <a:alpha val="20000"/>
            </a:srgbClr>
          </a:solidFill>
          <a:ln w="6350" cap="flat" cmpd="sng" algn="ctr">
            <a:solidFill>
              <a:srgbClr val="7400C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51443" tIns="16333" bIns="16333" rtlCol="0" anchor="ctr"/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7675" algn="l"/>
              </a:tabLst>
              <a:defRPr kumimoji="0" sz="2400" b="0" i="0" u="none" strike="noStrike" kern="0" cap="none" spc="0" normalizeH="0" baseline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raphik Semibold"/>
              </a:defRPr>
            </a:lvl1pPr>
            <a:lvl2pPr marL="457189" defTabSz="914377"/>
            <a:lvl3pPr marL="914377" defTabSz="914377"/>
            <a:lvl4pPr marL="1371566" defTabSz="914377"/>
            <a:lvl5pPr marL="1828754" defTabSz="914377"/>
            <a:lvl6pPr marL="2285943" defTabSz="914377"/>
            <a:lvl7pPr marL="2743131" defTabSz="914377"/>
            <a:lvl8pPr marL="3200320" defTabSz="914377"/>
            <a:lvl9pPr marL="3657509" defTabSz="914377"/>
          </a:lstStyle>
          <a:p>
            <a:pPr marL="0" marR="0" lvl="0" indent="0" algn="ctr" defTabSz="3052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7675" algn="l"/>
              </a:tabLst>
              <a:defRPr/>
            </a:pPr>
            <a:r>
              <a:rPr kumimoji="0" lang="en-US" sz="10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AI-Enable</a:t>
            </a:r>
            <a:r>
              <a:rPr lang="en-US" sz="1050"/>
              <a:t>d </a:t>
            </a:r>
            <a:r>
              <a:rPr kumimoji="0" lang="en-US" sz="10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Enterprise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3A19113-88C7-728F-F5FB-205F4C7CA1F5}"/>
              </a:ext>
            </a:extLst>
          </p:cNvPr>
          <p:cNvSpPr txBox="1"/>
          <p:nvPr/>
        </p:nvSpPr>
        <p:spPr>
          <a:xfrm>
            <a:off x="567634" y="1882813"/>
            <a:ext cx="2909455" cy="1222260"/>
          </a:xfrm>
          <a:prstGeom prst="rect">
            <a:avLst/>
          </a:prstGeom>
          <a:solidFill>
            <a:srgbClr val="A000FF">
              <a:alpha val="20000"/>
            </a:srgbClr>
          </a:solidFill>
          <a:ln w="6350" cap="flat" cmpd="sng" algn="ctr">
            <a:solidFill>
              <a:srgbClr val="7400C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51443" tIns="16333" bIns="16333" rtlCol="0" anchor="t"/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7675" algn="l"/>
              </a:tabLst>
              <a:defRPr kumimoji="0" sz="2400" b="0" i="0" u="none" strike="noStrike" kern="0" cap="none" spc="0" normalizeH="0" baseline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raphik Semibold"/>
              </a:defRPr>
            </a:lvl1pPr>
            <a:lvl2pPr marL="457189" defTabSz="914377"/>
            <a:lvl3pPr marL="914377" defTabSz="914377"/>
            <a:lvl4pPr marL="1371566" defTabSz="914377"/>
            <a:lvl5pPr marL="1828754" defTabSz="914377"/>
            <a:lvl6pPr marL="2285943" defTabSz="914377"/>
            <a:lvl7pPr marL="2743131" defTabSz="914377"/>
            <a:lvl8pPr marL="3200320" defTabSz="914377"/>
            <a:lvl9pPr marL="3657509" defTabSz="914377"/>
          </a:lstStyle>
          <a:p>
            <a:pPr marL="171450" lvl="0" indent="-171450" algn="l" eaLnBrk="0" fontAlgn="base" hangingPunc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</a:pPr>
            <a:r>
              <a:rPr lang="en-US" altLang="en-US" sz="80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How do we move from pilots to enterprise-grade AI that's embedded in our operations?</a:t>
            </a:r>
          </a:p>
          <a:p>
            <a:pPr marL="171450" lvl="0" indent="-171450" algn="l" eaLnBrk="0" fontAlgn="base" hangingPunc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</a:pPr>
            <a:r>
              <a:rPr lang="en-US" altLang="en-US" sz="80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What does our AI-ready data and infrastructure foundation need to look like, and how far are we from it?</a:t>
            </a:r>
          </a:p>
          <a:p>
            <a:pPr marL="171450" lvl="0" indent="-171450" algn="l" eaLnBrk="0" fontAlgn="base" hangingPunc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</a:pPr>
            <a:r>
              <a:rPr lang="en-US" altLang="en-US" sz="80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How do we build an AI operating model - who owns it, how do we govern it, and how do we ready the workforce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C0EF7BF-7CAB-0C84-443E-5244ED15A859}"/>
              </a:ext>
            </a:extLst>
          </p:cNvPr>
          <p:cNvGrpSpPr/>
          <p:nvPr/>
        </p:nvGrpSpPr>
        <p:grpSpPr>
          <a:xfrm>
            <a:off x="345288" y="1534933"/>
            <a:ext cx="444692" cy="181502"/>
            <a:chOff x="5780088" y="1665288"/>
            <a:chExt cx="631825" cy="346075"/>
          </a:xfrm>
          <a:solidFill>
            <a:schemeClr val="tx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DB2E89C8-B8FF-EAF0-A977-0B8CDAE446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80088" y="1665288"/>
              <a:ext cx="631825" cy="346075"/>
            </a:xfrm>
            <a:custGeom>
              <a:avLst/>
              <a:gdLst>
                <a:gd name="T0" fmla="*/ 94 w 96"/>
                <a:gd name="T1" fmla="*/ 52 h 52"/>
                <a:gd name="T2" fmla="*/ 2 w 96"/>
                <a:gd name="T3" fmla="*/ 52 h 52"/>
                <a:gd name="T4" fmla="*/ 0 w 96"/>
                <a:gd name="T5" fmla="*/ 50 h 52"/>
                <a:gd name="T6" fmla="*/ 0 w 96"/>
                <a:gd name="T7" fmla="*/ 2 h 52"/>
                <a:gd name="T8" fmla="*/ 2 w 96"/>
                <a:gd name="T9" fmla="*/ 0 h 52"/>
                <a:gd name="T10" fmla="*/ 94 w 96"/>
                <a:gd name="T11" fmla="*/ 0 h 52"/>
                <a:gd name="T12" fmla="*/ 96 w 96"/>
                <a:gd name="T13" fmla="*/ 2 h 52"/>
                <a:gd name="T14" fmla="*/ 96 w 96"/>
                <a:gd name="T15" fmla="*/ 50 h 52"/>
                <a:gd name="T16" fmla="*/ 94 w 96"/>
                <a:gd name="T17" fmla="*/ 52 h 52"/>
                <a:gd name="T18" fmla="*/ 4 w 96"/>
                <a:gd name="T19" fmla="*/ 48 h 52"/>
                <a:gd name="T20" fmla="*/ 92 w 96"/>
                <a:gd name="T21" fmla="*/ 48 h 52"/>
                <a:gd name="T22" fmla="*/ 92 w 96"/>
                <a:gd name="T23" fmla="*/ 4 h 52"/>
                <a:gd name="T24" fmla="*/ 4 w 96"/>
                <a:gd name="T25" fmla="*/ 4 h 52"/>
                <a:gd name="T26" fmla="*/ 4 w 96"/>
                <a:gd name="T27" fmla="*/ 48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6" h="52">
                  <a:moveTo>
                    <a:pt x="94" y="52"/>
                  </a:moveTo>
                  <a:cubicBezTo>
                    <a:pt x="2" y="52"/>
                    <a:pt x="2" y="52"/>
                    <a:pt x="2" y="52"/>
                  </a:cubicBezTo>
                  <a:cubicBezTo>
                    <a:pt x="1" y="52"/>
                    <a:pt x="0" y="51"/>
                    <a:pt x="0" y="5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5" y="0"/>
                    <a:pt x="96" y="1"/>
                    <a:pt x="96" y="2"/>
                  </a:cubicBezTo>
                  <a:cubicBezTo>
                    <a:pt x="96" y="50"/>
                    <a:pt x="96" y="50"/>
                    <a:pt x="96" y="50"/>
                  </a:cubicBezTo>
                  <a:cubicBezTo>
                    <a:pt x="96" y="51"/>
                    <a:pt x="95" y="52"/>
                    <a:pt x="94" y="52"/>
                  </a:cubicBezTo>
                  <a:close/>
                  <a:moveTo>
                    <a:pt x="4" y="48"/>
                  </a:moveTo>
                  <a:cubicBezTo>
                    <a:pt x="92" y="48"/>
                    <a:pt x="92" y="48"/>
                    <a:pt x="92" y="48"/>
                  </a:cubicBezTo>
                  <a:cubicBezTo>
                    <a:pt x="92" y="4"/>
                    <a:pt x="92" y="4"/>
                    <a:pt x="9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A000FF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B00D1893-7236-62CD-1EDC-1E6E3BAEB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1226" y="1744663"/>
              <a:ext cx="104775" cy="187325"/>
            </a:xfrm>
            <a:custGeom>
              <a:avLst/>
              <a:gdLst>
                <a:gd name="T0" fmla="*/ 14 w 16"/>
                <a:gd name="T1" fmla="*/ 28 h 28"/>
                <a:gd name="T2" fmla="*/ 12 w 16"/>
                <a:gd name="T3" fmla="*/ 26 h 28"/>
                <a:gd name="T4" fmla="*/ 8 w 16"/>
                <a:gd name="T5" fmla="*/ 10 h 28"/>
                <a:gd name="T6" fmla="*/ 4 w 16"/>
                <a:gd name="T7" fmla="*/ 26 h 28"/>
                <a:gd name="T8" fmla="*/ 2 w 16"/>
                <a:gd name="T9" fmla="*/ 28 h 28"/>
                <a:gd name="T10" fmla="*/ 0 w 16"/>
                <a:gd name="T11" fmla="*/ 26 h 28"/>
                <a:gd name="T12" fmla="*/ 6 w 16"/>
                <a:gd name="T13" fmla="*/ 2 h 28"/>
                <a:gd name="T14" fmla="*/ 10 w 16"/>
                <a:gd name="T15" fmla="*/ 2 h 28"/>
                <a:gd name="T16" fmla="*/ 16 w 16"/>
                <a:gd name="T17" fmla="*/ 26 h 28"/>
                <a:gd name="T18" fmla="*/ 14 w 16"/>
                <a:gd name="T19" fmla="*/ 28 h 28"/>
                <a:gd name="T20" fmla="*/ 14 w 16"/>
                <a:gd name="T2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" h="28">
                  <a:moveTo>
                    <a:pt x="14" y="28"/>
                  </a:moveTo>
                  <a:cubicBezTo>
                    <a:pt x="13" y="28"/>
                    <a:pt x="12" y="27"/>
                    <a:pt x="12" y="26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4" y="28"/>
                    <a:pt x="3" y="28"/>
                    <a:pt x="2" y="28"/>
                  </a:cubicBezTo>
                  <a:cubicBezTo>
                    <a:pt x="0" y="28"/>
                    <a:pt x="0" y="27"/>
                    <a:pt x="0" y="26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7" y="0"/>
                    <a:pt x="9" y="0"/>
                    <a:pt x="10" y="2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7"/>
                    <a:pt x="16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A000FF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13" name="Rectangle 7">
              <a:extLst>
                <a:ext uri="{FF2B5EF4-FFF2-40B4-BE49-F238E27FC236}">
                  <a16:creationId xmlns:a16="http://schemas.microsoft.com/office/drawing/2014/main" id="{BE7BB317-2D22-7170-9FE9-C6A0A6793A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10276" y="1865313"/>
              <a:ext cx="66675" cy="269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A000FF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3693973F-3EB8-897C-6098-90C43DE59C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9976" y="1744663"/>
              <a:ext cx="25400" cy="187325"/>
            </a:xfrm>
            <a:custGeom>
              <a:avLst/>
              <a:gdLst>
                <a:gd name="T0" fmla="*/ 2 w 4"/>
                <a:gd name="T1" fmla="*/ 28 h 28"/>
                <a:gd name="T2" fmla="*/ 0 w 4"/>
                <a:gd name="T3" fmla="*/ 26 h 28"/>
                <a:gd name="T4" fmla="*/ 0 w 4"/>
                <a:gd name="T5" fmla="*/ 2 h 28"/>
                <a:gd name="T6" fmla="*/ 2 w 4"/>
                <a:gd name="T7" fmla="*/ 0 h 28"/>
                <a:gd name="T8" fmla="*/ 4 w 4"/>
                <a:gd name="T9" fmla="*/ 2 h 28"/>
                <a:gd name="T10" fmla="*/ 4 w 4"/>
                <a:gd name="T11" fmla="*/ 26 h 28"/>
                <a:gd name="T12" fmla="*/ 2 w 4"/>
                <a:gd name="T1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28">
                  <a:moveTo>
                    <a:pt x="2" y="28"/>
                  </a:moveTo>
                  <a:cubicBezTo>
                    <a:pt x="1" y="28"/>
                    <a:pt x="0" y="27"/>
                    <a:pt x="0" y="2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4" y="27"/>
                    <a:pt x="3" y="28"/>
                    <a:pt x="2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A000FF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E06D3E6E-DED3-DF02-8E99-241C13509B28}"/>
              </a:ext>
            </a:extLst>
          </p:cNvPr>
          <p:cNvSpPr txBox="1"/>
          <p:nvPr/>
        </p:nvSpPr>
        <p:spPr>
          <a:xfrm>
            <a:off x="3713706" y="3259749"/>
            <a:ext cx="2909455" cy="202546"/>
          </a:xfrm>
          <a:prstGeom prst="rect">
            <a:avLst/>
          </a:prstGeom>
          <a:solidFill>
            <a:srgbClr val="A000FF">
              <a:alpha val="20000"/>
            </a:srgbClr>
          </a:solidFill>
          <a:ln w="6350" cap="flat" cmpd="sng" algn="ctr">
            <a:solidFill>
              <a:srgbClr val="7400C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51443" tIns="16333" bIns="16333" rtlCol="0" anchor="ctr"/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7675" algn="l"/>
              </a:tabLst>
              <a:defRPr kumimoji="0" sz="2400" b="0" i="0" u="none" strike="noStrike" kern="0" cap="none" spc="0" normalizeH="0" baseline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raphik Semibold"/>
              </a:defRPr>
            </a:lvl1pPr>
            <a:lvl2pPr marL="457189" defTabSz="914377"/>
            <a:lvl3pPr marL="914377" defTabSz="914377"/>
            <a:lvl4pPr marL="1371566" defTabSz="914377"/>
            <a:lvl5pPr marL="1828754" defTabSz="914377"/>
            <a:lvl6pPr marL="2285943" defTabSz="914377"/>
            <a:lvl7pPr marL="2743131" defTabSz="914377"/>
            <a:lvl8pPr marL="3200320" defTabSz="914377"/>
            <a:lvl9pPr marL="3657509" defTabSz="914377"/>
          </a:lstStyle>
          <a:p>
            <a:pPr marL="0" marR="0" lvl="0" indent="0" algn="ctr" defTabSz="3052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7675" algn="l"/>
              </a:tabLst>
              <a:defRPr/>
            </a:pPr>
            <a:r>
              <a:rPr kumimoji="0" lang="en-GB" sz="11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raphik Semibold"/>
                <a:ea typeface="+mn-ea"/>
                <a:cs typeface="+mn-cs"/>
              </a:rPr>
              <a:t>Capital Allocation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A13F3D9-556D-DB35-21C7-6E1254A0D16A}"/>
              </a:ext>
            </a:extLst>
          </p:cNvPr>
          <p:cNvSpPr txBox="1"/>
          <p:nvPr/>
        </p:nvSpPr>
        <p:spPr>
          <a:xfrm>
            <a:off x="3713706" y="3503761"/>
            <a:ext cx="2909455" cy="1222260"/>
          </a:xfrm>
          <a:prstGeom prst="rect">
            <a:avLst/>
          </a:prstGeom>
          <a:solidFill>
            <a:srgbClr val="A000FF">
              <a:alpha val="20000"/>
            </a:srgbClr>
          </a:solidFill>
          <a:ln w="6350" cap="flat" cmpd="sng" algn="ctr">
            <a:solidFill>
              <a:srgbClr val="7400C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51443" tIns="16333" bIns="16333" rtlCol="0" anchor="t"/>
          <a:lstStyle>
            <a:defPPr>
              <a:defRPr lang="en-US"/>
            </a:defPPr>
            <a:lvl1pPr marL="171450" marR="0" lvl="0" indent="-17145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900" b="0" i="0" u="none" strike="noStrike" kern="0" cap="none" spc="0" normalizeH="0" baseline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</a:defRPr>
            </a:lvl1pPr>
            <a:lvl2pPr marL="457189" defTabSz="914377"/>
            <a:lvl3pPr marL="914377" defTabSz="914377"/>
            <a:lvl4pPr marL="1371566" defTabSz="914377"/>
            <a:lvl5pPr marL="1828754" defTabSz="914377"/>
            <a:lvl6pPr marL="2285943" defTabSz="914377"/>
            <a:lvl7pPr marL="2743131" defTabSz="914377"/>
            <a:lvl8pPr marL="3200320" defTabSz="914377"/>
            <a:lvl9pPr marL="3657509" defTabSz="914377"/>
          </a:lstStyle>
          <a:p>
            <a:pPr>
              <a:spcBef>
                <a:spcPts val="600"/>
              </a:spcBef>
            </a:pPr>
            <a:r>
              <a:rPr lang="en-GB" sz="800"/>
              <a:t>The board wants a 15% reduction - where do we cut without breaking the business?</a:t>
            </a:r>
          </a:p>
          <a:p>
            <a:pPr>
              <a:spcBef>
                <a:spcPts val="600"/>
              </a:spcBef>
            </a:pPr>
            <a:r>
              <a:rPr lang="en-GB" sz="800"/>
              <a:t>How do we shift our IT spend ratio from 75/25 run-to-change toward something that actually funds growth?</a:t>
            </a:r>
          </a:p>
          <a:p>
            <a:pPr>
              <a:spcBef>
                <a:spcPts val="600"/>
              </a:spcBef>
            </a:pPr>
            <a:r>
              <a:rPr lang="en-GB" sz="800"/>
              <a:t>Which productivity levers in our technology estate give us the fastest, most defensible savings?</a:t>
            </a:r>
          </a:p>
        </p:txBody>
      </p:sp>
      <p:grpSp>
        <p:nvGrpSpPr>
          <p:cNvPr id="15" name="Group 79">
            <a:extLst>
              <a:ext uri="{FF2B5EF4-FFF2-40B4-BE49-F238E27FC236}">
                <a16:creationId xmlns:a16="http://schemas.microsoft.com/office/drawing/2014/main" id="{8337AA6B-8514-DA91-21AE-1897409484F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606429" y="3184185"/>
            <a:ext cx="203677" cy="176270"/>
            <a:chOff x="4727" y="1905"/>
            <a:chExt cx="307" cy="389"/>
          </a:xfrm>
          <a:solidFill>
            <a:schemeClr val="tx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Freeform 80">
              <a:extLst>
                <a:ext uri="{FF2B5EF4-FFF2-40B4-BE49-F238E27FC236}">
                  <a16:creationId xmlns:a16="http://schemas.microsoft.com/office/drawing/2014/main" id="{FEFA573F-7BC0-E56A-61B5-1BB99CDE21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27" y="1905"/>
              <a:ext cx="307" cy="389"/>
            </a:xfrm>
            <a:custGeom>
              <a:avLst/>
              <a:gdLst>
                <a:gd name="T0" fmla="*/ 149 w 200"/>
                <a:gd name="T1" fmla="*/ 86 h 260"/>
                <a:gd name="T2" fmla="*/ 130 w 200"/>
                <a:gd name="T3" fmla="*/ 63 h 260"/>
                <a:gd name="T4" fmla="*/ 143 w 200"/>
                <a:gd name="T5" fmla="*/ 41 h 260"/>
                <a:gd name="T6" fmla="*/ 155 w 200"/>
                <a:gd name="T7" fmla="*/ 20 h 260"/>
                <a:gd name="T8" fmla="*/ 122 w 200"/>
                <a:gd name="T9" fmla="*/ 1 h 260"/>
                <a:gd name="T10" fmla="*/ 117 w 200"/>
                <a:gd name="T11" fmla="*/ 3 h 260"/>
                <a:gd name="T12" fmla="*/ 113 w 200"/>
                <a:gd name="T13" fmla="*/ 6 h 260"/>
                <a:gd name="T14" fmla="*/ 104 w 200"/>
                <a:gd name="T15" fmla="*/ 2 h 260"/>
                <a:gd name="T16" fmla="*/ 96 w 200"/>
                <a:gd name="T17" fmla="*/ 2 h 260"/>
                <a:gd name="T18" fmla="*/ 87 w 200"/>
                <a:gd name="T19" fmla="*/ 6 h 260"/>
                <a:gd name="T20" fmla="*/ 83 w 200"/>
                <a:gd name="T21" fmla="*/ 3 h 260"/>
                <a:gd name="T22" fmla="*/ 77 w 200"/>
                <a:gd name="T23" fmla="*/ 1 h 260"/>
                <a:gd name="T24" fmla="*/ 45 w 200"/>
                <a:gd name="T25" fmla="*/ 20 h 260"/>
                <a:gd name="T26" fmla="*/ 56 w 200"/>
                <a:gd name="T27" fmla="*/ 41 h 260"/>
                <a:gd name="T28" fmla="*/ 69 w 200"/>
                <a:gd name="T29" fmla="*/ 63 h 260"/>
                <a:gd name="T30" fmla="*/ 51 w 200"/>
                <a:gd name="T31" fmla="*/ 86 h 260"/>
                <a:gd name="T32" fmla="*/ 0 w 200"/>
                <a:gd name="T33" fmla="*/ 178 h 260"/>
                <a:gd name="T34" fmla="*/ 100 w 200"/>
                <a:gd name="T35" fmla="*/ 260 h 260"/>
                <a:gd name="T36" fmla="*/ 200 w 200"/>
                <a:gd name="T37" fmla="*/ 178 h 260"/>
                <a:gd name="T38" fmla="*/ 149 w 200"/>
                <a:gd name="T39" fmla="*/ 86 h 260"/>
                <a:gd name="T40" fmla="*/ 65 w 200"/>
                <a:gd name="T41" fmla="*/ 33 h 260"/>
                <a:gd name="T42" fmla="*/ 56 w 200"/>
                <a:gd name="T43" fmla="*/ 20 h 260"/>
                <a:gd name="T44" fmla="*/ 76 w 200"/>
                <a:gd name="T45" fmla="*/ 13 h 260"/>
                <a:gd name="T46" fmla="*/ 86 w 200"/>
                <a:gd name="T47" fmla="*/ 18 h 260"/>
                <a:gd name="T48" fmla="*/ 100 w 200"/>
                <a:gd name="T49" fmla="*/ 14 h 260"/>
                <a:gd name="T50" fmla="*/ 114 w 200"/>
                <a:gd name="T51" fmla="*/ 18 h 260"/>
                <a:gd name="T52" fmla="*/ 124 w 200"/>
                <a:gd name="T53" fmla="*/ 13 h 260"/>
                <a:gd name="T54" fmla="*/ 143 w 200"/>
                <a:gd name="T55" fmla="*/ 20 h 260"/>
                <a:gd name="T56" fmla="*/ 134 w 200"/>
                <a:gd name="T57" fmla="*/ 33 h 260"/>
                <a:gd name="T58" fmla="*/ 119 w 200"/>
                <a:gd name="T59" fmla="*/ 57 h 260"/>
                <a:gd name="T60" fmla="*/ 80 w 200"/>
                <a:gd name="T61" fmla="*/ 57 h 260"/>
                <a:gd name="T62" fmla="*/ 65 w 200"/>
                <a:gd name="T63" fmla="*/ 33 h 260"/>
                <a:gd name="T64" fmla="*/ 100 w 200"/>
                <a:gd name="T65" fmla="*/ 248 h 260"/>
                <a:gd name="T66" fmla="*/ 11 w 200"/>
                <a:gd name="T67" fmla="*/ 178 h 260"/>
                <a:gd name="T68" fmla="*/ 59 w 200"/>
                <a:gd name="T69" fmla="*/ 94 h 260"/>
                <a:gd name="T70" fmla="*/ 80 w 200"/>
                <a:gd name="T71" fmla="*/ 69 h 260"/>
                <a:gd name="T72" fmla="*/ 120 w 200"/>
                <a:gd name="T73" fmla="*/ 69 h 260"/>
                <a:gd name="T74" fmla="*/ 140 w 200"/>
                <a:gd name="T75" fmla="*/ 94 h 260"/>
                <a:gd name="T76" fmla="*/ 188 w 200"/>
                <a:gd name="T77" fmla="*/ 178 h 260"/>
                <a:gd name="T78" fmla="*/ 100 w 200"/>
                <a:gd name="T79" fmla="*/ 248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00" h="260">
                  <a:moveTo>
                    <a:pt x="149" y="86"/>
                  </a:moveTo>
                  <a:cubicBezTo>
                    <a:pt x="141" y="77"/>
                    <a:pt x="130" y="66"/>
                    <a:pt x="130" y="63"/>
                  </a:cubicBezTo>
                  <a:cubicBezTo>
                    <a:pt x="130" y="56"/>
                    <a:pt x="137" y="48"/>
                    <a:pt x="143" y="41"/>
                  </a:cubicBezTo>
                  <a:cubicBezTo>
                    <a:pt x="150" y="33"/>
                    <a:pt x="155" y="27"/>
                    <a:pt x="155" y="20"/>
                  </a:cubicBezTo>
                  <a:cubicBezTo>
                    <a:pt x="155" y="5"/>
                    <a:pt x="130" y="2"/>
                    <a:pt x="122" y="1"/>
                  </a:cubicBezTo>
                  <a:cubicBezTo>
                    <a:pt x="120" y="1"/>
                    <a:pt x="118" y="1"/>
                    <a:pt x="117" y="3"/>
                  </a:cubicBezTo>
                  <a:cubicBezTo>
                    <a:pt x="115" y="5"/>
                    <a:pt x="114" y="6"/>
                    <a:pt x="113" y="6"/>
                  </a:cubicBezTo>
                  <a:cubicBezTo>
                    <a:pt x="109" y="6"/>
                    <a:pt x="105" y="3"/>
                    <a:pt x="104" y="2"/>
                  </a:cubicBezTo>
                  <a:cubicBezTo>
                    <a:pt x="102" y="0"/>
                    <a:pt x="98" y="0"/>
                    <a:pt x="96" y="2"/>
                  </a:cubicBezTo>
                  <a:cubicBezTo>
                    <a:pt x="95" y="3"/>
                    <a:pt x="91" y="6"/>
                    <a:pt x="87" y="6"/>
                  </a:cubicBezTo>
                  <a:cubicBezTo>
                    <a:pt x="86" y="6"/>
                    <a:pt x="85" y="5"/>
                    <a:pt x="83" y="3"/>
                  </a:cubicBezTo>
                  <a:cubicBezTo>
                    <a:pt x="81" y="1"/>
                    <a:pt x="79" y="1"/>
                    <a:pt x="77" y="1"/>
                  </a:cubicBezTo>
                  <a:cubicBezTo>
                    <a:pt x="70" y="2"/>
                    <a:pt x="45" y="5"/>
                    <a:pt x="45" y="20"/>
                  </a:cubicBezTo>
                  <a:cubicBezTo>
                    <a:pt x="45" y="27"/>
                    <a:pt x="50" y="33"/>
                    <a:pt x="56" y="41"/>
                  </a:cubicBezTo>
                  <a:cubicBezTo>
                    <a:pt x="62" y="48"/>
                    <a:pt x="69" y="56"/>
                    <a:pt x="69" y="63"/>
                  </a:cubicBezTo>
                  <a:cubicBezTo>
                    <a:pt x="69" y="66"/>
                    <a:pt x="59" y="77"/>
                    <a:pt x="51" y="86"/>
                  </a:cubicBezTo>
                  <a:cubicBezTo>
                    <a:pt x="29" y="109"/>
                    <a:pt x="0" y="140"/>
                    <a:pt x="0" y="178"/>
                  </a:cubicBezTo>
                  <a:cubicBezTo>
                    <a:pt x="0" y="237"/>
                    <a:pt x="8" y="260"/>
                    <a:pt x="100" y="260"/>
                  </a:cubicBezTo>
                  <a:cubicBezTo>
                    <a:pt x="191" y="260"/>
                    <a:pt x="200" y="237"/>
                    <a:pt x="200" y="178"/>
                  </a:cubicBezTo>
                  <a:cubicBezTo>
                    <a:pt x="200" y="140"/>
                    <a:pt x="170" y="109"/>
                    <a:pt x="149" y="86"/>
                  </a:cubicBezTo>
                  <a:close/>
                  <a:moveTo>
                    <a:pt x="65" y="33"/>
                  </a:moveTo>
                  <a:cubicBezTo>
                    <a:pt x="62" y="29"/>
                    <a:pt x="56" y="23"/>
                    <a:pt x="56" y="20"/>
                  </a:cubicBezTo>
                  <a:cubicBezTo>
                    <a:pt x="56" y="18"/>
                    <a:pt x="65" y="14"/>
                    <a:pt x="76" y="13"/>
                  </a:cubicBezTo>
                  <a:cubicBezTo>
                    <a:pt x="79" y="16"/>
                    <a:pt x="83" y="17"/>
                    <a:pt x="86" y="18"/>
                  </a:cubicBezTo>
                  <a:cubicBezTo>
                    <a:pt x="92" y="18"/>
                    <a:pt x="97" y="16"/>
                    <a:pt x="100" y="14"/>
                  </a:cubicBezTo>
                  <a:cubicBezTo>
                    <a:pt x="103" y="16"/>
                    <a:pt x="108" y="18"/>
                    <a:pt x="114" y="18"/>
                  </a:cubicBezTo>
                  <a:cubicBezTo>
                    <a:pt x="116" y="17"/>
                    <a:pt x="120" y="16"/>
                    <a:pt x="124" y="13"/>
                  </a:cubicBezTo>
                  <a:cubicBezTo>
                    <a:pt x="135" y="14"/>
                    <a:pt x="143" y="18"/>
                    <a:pt x="143" y="20"/>
                  </a:cubicBezTo>
                  <a:cubicBezTo>
                    <a:pt x="143" y="23"/>
                    <a:pt x="138" y="29"/>
                    <a:pt x="134" y="33"/>
                  </a:cubicBezTo>
                  <a:cubicBezTo>
                    <a:pt x="128" y="40"/>
                    <a:pt x="122" y="48"/>
                    <a:pt x="119" y="57"/>
                  </a:cubicBezTo>
                  <a:cubicBezTo>
                    <a:pt x="80" y="57"/>
                    <a:pt x="80" y="57"/>
                    <a:pt x="80" y="57"/>
                  </a:cubicBezTo>
                  <a:cubicBezTo>
                    <a:pt x="78" y="48"/>
                    <a:pt x="71" y="40"/>
                    <a:pt x="65" y="33"/>
                  </a:cubicBezTo>
                  <a:close/>
                  <a:moveTo>
                    <a:pt x="100" y="248"/>
                  </a:moveTo>
                  <a:cubicBezTo>
                    <a:pt x="11" y="248"/>
                    <a:pt x="11" y="228"/>
                    <a:pt x="11" y="178"/>
                  </a:cubicBezTo>
                  <a:cubicBezTo>
                    <a:pt x="11" y="145"/>
                    <a:pt x="39" y="115"/>
                    <a:pt x="59" y="94"/>
                  </a:cubicBezTo>
                  <a:cubicBezTo>
                    <a:pt x="69" y="83"/>
                    <a:pt x="77" y="75"/>
                    <a:pt x="80" y="69"/>
                  </a:cubicBezTo>
                  <a:cubicBezTo>
                    <a:pt x="120" y="69"/>
                    <a:pt x="120" y="69"/>
                    <a:pt x="120" y="69"/>
                  </a:cubicBezTo>
                  <a:cubicBezTo>
                    <a:pt x="123" y="75"/>
                    <a:pt x="130" y="83"/>
                    <a:pt x="140" y="94"/>
                  </a:cubicBezTo>
                  <a:cubicBezTo>
                    <a:pt x="161" y="115"/>
                    <a:pt x="188" y="145"/>
                    <a:pt x="188" y="178"/>
                  </a:cubicBezTo>
                  <a:cubicBezTo>
                    <a:pt x="188" y="228"/>
                    <a:pt x="188" y="248"/>
                    <a:pt x="100" y="24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A000FF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17" name="Freeform 81">
              <a:extLst>
                <a:ext uri="{FF2B5EF4-FFF2-40B4-BE49-F238E27FC236}">
                  <a16:creationId xmlns:a16="http://schemas.microsoft.com/office/drawing/2014/main" id="{B3E32252-FF23-9141-FCCC-481A6FF0ECC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4" y="2073"/>
              <a:ext cx="73" cy="161"/>
            </a:xfrm>
            <a:custGeom>
              <a:avLst/>
              <a:gdLst>
                <a:gd name="T0" fmla="*/ 24 w 48"/>
                <a:gd name="T1" fmla="*/ 24 h 108"/>
                <a:gd name="T2" fmla="*/ 24 w 48"/>
                <a:gd name="T3" fmla="*/ 24 h 108"/>
                <a:gd name="T4" fmla="*/ 24 w 48"/>
                <a:gd name="T5" fmla="*/ 24 h 108"/>
                <a:gd name="T6" fmla="*/ 36 w 48"/>
                <a:gd name="T7" fmla="*/ 36 h 108"/>
                <a:gd name="T8" fmla="*/ 42 w 48"/>
                <a:gd name="T9" fmla="*/ 42 h 108"/>
                <a:gd name="T10" fmla="*/ 48 w 48"/>
                <a:gd name="T11" fmla="*/ 36 h 108"/>
                <a:gd name="T12" fmla="*/ 30 w 48"/>
                <a:gd name="T13" fmla="*/ 13 h 108"/>
                <a:gd name="T14" fmla="*/ 30 w 48"/>
                <a:gd name="T15" fmla="*/ 6 h 108"/>
                <a:gd name="T16" fmla="*/ 24 w 48"/>
                <a:gd name="T17" fmla="*/ 0 h 108"/>
                <a:gd name="T18" fmla="*/ 18 w 48"/>
                <a:gd name="T19" fmla="*/ 6 h 108"/>
                <a:gd name="T20" fmla="*/ 18 w 48"/>
                <a:gd name="T21" fmla="*/ 13 h 108"/>
                <a:gd name="T22" fmla="*/ 0 w 48"/>
                <a:gd name="T23" fmla="*/ 36 h 108"/>
                <a:gd name="T24" fmla="*/ 24 w 48"/>
                <a:gd name="T25" fmla="*/ 60 h 108"/>
                <a:gd name="T26" fmla="*/ 36 w 48"/>
                <a:gd name="T27" fmla="*/ 72 h 108"/>
                <a:gd name="T28" fmla="*/ 24 w 48"/>
                <a:gd name="T29" fmla="*/ 84 h 108"/>
                <a:gd name="T30" fmla="*/ 12 w 48"/>
                <a:gd name="T31" fmla="*/ 72 h 108"/>
                <a:gd name="T32" fmla="*/ 6 w 48"/>
                <a:gd name="T33" fmla="*/ 66 h 108"/>
                <a:gd name="T34" fmla="*/ 0 w 48"/>
                <a:gd name="T35" fmla="*/ 72 h 108"/>
                <a:gd name="T36" fmla="*/ 0 w 48"/>
                <a:gd name="T37" fmla="*/ 72 h 108"/>
                <a:gd name="T38" fmla="*/ 18 w 48"/>
                <a:gd name="T39" fmla="*/ 95 h 108"/>
                <a:gd name="T40" fmla="*/ 18 w 48"/>
                <a:gd name="T41" fmla="*/ 102 h 108"/>
                <a:gd name="T42" fmla="*/ 24 w 48"/>
                <a:gd name="T43" fmla="*/ 108 h 108"/>
                <a:gd name="T44" fmla="*/ 30 w 48"/>
                <a:gd name="T45" fmla="*/ 102 h 108"/>
                <a:gd name="T46" fmla="*/ 30 w 48"/>
                <a:gd name="T47" fmla="*/ 95 h 108"/>
                <a:gd name="T48" fmla="*/ 48 w 48"/>
                <a:gd name="T49" fmla="*/ 72 h 108"/>
                <a:gd name="T50" fmla="*/ 24 w 48"/>
                <a:gd name="T51" fmla="*/ 48 h 108"/>
                <a:gd name="T52" fmla="*/ 12 w 48"/>
                <a:gd name="T53" fmla="*/ 36 h 108"/>
                <a:gd name="T54" fmla="*/ 24 w 48"/>
                <a:gd name="T55" fmla="*/ 2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8" h="108">
                  <a:moveTo>
                    <a:pt x="24" y="24"/>
                  </a:move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30" y="24"/>
                    <a:pt x="36" y="29"/>
                    <a:pt x="36" y="36"/>
                  </a:cubicBezTo>
                  <a:cubicBezTo>
                    <a:pt x="36" y="39"/>
                    <a:pt x="38" y="42"/>
                    <a:pt x="42" y="42"/>
                  </a:cubicBezTo>
                  <a:cubicBezTo>
                    <a:pt x="45" y="42"/>
                    <a:pt x="48" y="39"/>
                    <a:pt x="48" y="36"/>
                  </a:cubicBezTo>
                  <a:cubicBezTo>
                    <a:pt x="48" y="25"/>
                    <a:pt x="40" y="15"/>
                    <a:pt x="30" y="13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0" y="2"/>
                    <a:pt x="27" y="0"/>
                    <a:pt x="24" y="0"/>
                  </a:cubicBezTo>
                  <a:cubicBezTo>
                    <a:pt x="21" y="0"/>
                    <a:pt x="18" y="2"/>
                    <a:pt x="18" y="6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8" y="15"/>
                    <a:pt x="0" y="25"/>
                    <a:pt x="0" y="36"/>
                  </a:cubicBezTo>
                  <a:cubicBezTo>
                    <a:pt x="0" y="49"/>
                    <a:pt x="11" y="60"/>
                    <a:pt x="24" y="60"/>
                  </a:cubicBezTo>
                  <a:cubicBezTo>
                    <a:pt x="30" y="60"/>
                    <a:pt x="36" y="65"/>
                    <a:pt x="36" y="72"/>
                  </a:cubicBezTo>
                  <a:cubicBezTo>
                    <a:pt x="36" y="78"/>
                    <a:pt x="30" y="84"/>
                    <a:pt x="24" y="84"/>
                  </a:cubicBezTo>
                  <a:cubicBezTo>
                    <a:pt x="17" y="84"/>
                    <a:pt x="12" y="78"/>
                    <a:pt x="12" y="72"/>
                  </a:cubicBezTo>
                  <a:cubicBezTo>
                    <a:pt x="12" y="68"/>
                    <a:pt x="9" y="66"/>
                    <a:pt x="6" y="66"/>
                  </a:cubicBezTo>
                  <a:cubicBezTo>
                    <a:pt x="3" y="66"/>
                    <a:pt x="0" y="68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3"/>
                    <a:pt x="8" y="92"/>
                    <a:pt x="18" y="95"/>
                  </a:cubicBezTo>
                  <a:cubicBezTo>
                    <a:pt x="18" y="102"/>
                    <a:pt x="18" y="102"/>
                    <a:pt x="18" y="102"/>
                  </a:cubicBezTo>
                  <a:cubicBezTo>
                    <a:pt x="18" y="105"/>
                    <a:pt x="21" y="108"/>
                    <a:pt x="24" y="108"/>
                  </a:cubicBezTo>
                  <a:cubicBezTo>
                    <a:pt x="27" y="108"/>
                    <a:pt x="30" y="105"/>
                    <a:pt x="30" y="102"/>
                  </a:cubicBezTo>
                  <a:cubicBezTo>
                    <a:pt x="30" y="95"/>
                    <a:pt x="30" y="95"/>
                    <a:pt x="30" y="95"/>
                  </a:cubicBezTo>
                  <a:cubicBezTo>
                    <a:pt x="40" y="92"/>
                    <a:pt x="48" y="83"/>
                    <a:pt x="48" y="72"/>
                  </a:cubicBezTo>
                  <a:cubicBezTo>
                    <a:pt x="48" y="58"/>
                    <a:pt x="37" y="48"/>
                    <a:pt x="24" y="48"/>
                  </a:cubicBezTo>
                  <a:cubicBezTo>
                    <a:pt x="17" y="48"/>
                    <a:pt x="12" y="42"/>
                    <a:pt x="12" y="36"/>
                  </a:cubicBezTo>
                  <a:cubicBezTo>
                    <a:pt x="12" y="29"/>
                    <a:pt x="17" y="24"/>
                    <a:pt x="24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A000FF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BBECE0C6-6CB0-1CC9-8B8C-E02266717AB9}"/>
              </a:ext>
            </a:extLst>
          </p:cNvPr>
          <p:cNvSpPr txBox="1"/>
          <p:nvPr/>
        </p:nvSpPr>
        <p:spPr>
          <a:xfrm>
            <a:off x="3714894" y="1618377"/>
            <a:ext cx="2909454" cy="202546"/>
          </a:xfrm>
          <a:prstGeom prst="rect">
            <a:avLst/>
          </a:prstGeom>
          <a:solidFill>
            <a:srgbClr val="A000FF">
              <a:alpha val="20000"/>
            </a:srgbClr>
          </a:solidFill>
          <a:ln w="6350" cap="flat" cmpd="sng" algn="ctr">
            <a:solidFill>
              <a:srgbClr val="7400C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51443" tIns="16333" bIns="16333" rtlCol="0" anchor="ctr"/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7675" algn="l"/>
              </a:tabLst>
              <a:defRPr kumimoji="0" sz="2400" b="0" i="0" u="none" strike="noStrike" kern="0" cap="none" spc="0" normalizeH="0" baseline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raphik Semibold"/>
              </a:defRPr>
            </a:lvl1pPr>
            <a:lvl2pPr marL="457189" defTabSz="914377"/>
            <a:lvl3pPr marL="914377" defTabSz="914377"/>
            <a:lvl4pPr marL="1371566" defTabSz="914377"/>
            <a:lvl5pPr marL="1828754" defTabSz="914377"/>
            <a:lvl6pPr marL="2285943" defTabSz="914377"/>
            <a:lvl7pPr marL="2743131" defTabSz="914377"/>
            <a:lvl8pPr marL="3200320" defTabSz="914377"/>
            <a:lvl9pPr marL="3657509" defTabSz="914377"/>
          </a:lstStyle>
          <a:p>
            <a:pPr marL="0" marR="0" lvl="0" indent="0" algn="ctr" defTabSz="3052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7675" algn="l"/>
              </a:tabLst>
              <a:defRPr/>
            </a:pPr>
            <a:r>
              <a:rPr kumimoji="0" lang="en-US" sz="11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raphik Semibold"/>
                <a:ea typeface="+mn-ea"/>
                <a:cs typeface="+mn-cs"/>
              </a:rPr>
              <a:t>Digital Resiliency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549ED3BC-A4BD-29C8-66CF-94B724360428}"/>
              </a:ext>
            </a:extLst>
          </p:cNvPr>
          <p:cNvSpPr txBox="1"/>
          <p:nvPr/>
        </p:nvSpPr>
        <p:spPr>
          <a:xfrm>
            <a:off x="3714894" y="1862389"/>
            <a:ext cx="2909454" cy="1222260"/>
          </a:xfrm>
          <a:prstGeom prst="rect">
            <a:avLst/>
          </a:prstGeom>
          <a:solidFill>
            <a:srgbClr val="A000FF">
              <a:alpha val="20000"/>
            </a:srgbClr>
          </a:solidFill>
          <a:ln w="6350" cap="flat" cmpd="sng" algn="ctr">
            <a:solidFill>
              <a:srgbClr val="7400C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51443" tIns="16333" bIns="16333" rtlCol="0" anchor="t"/>
          <a:lstStyle>
            <a:defPPr>
              <a:defRPr lang="en-US"/>
            </a:defPPr>
            <a:lvl1pPr marL="171450" marR="0" lvl="0" indent="-17145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900" b="0" i="0" u="none" strike="noStrike" kern="0" cap="none" spc="0" normalizeH="0" baseline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</a:defRPr>
            </a:lvl1pPr>
            <a:lvl2pPr marL="457189" defTabSz="914377"/>
            <a:lvl3pPr marL="914377" defTabSz="914377"/>
            <a:lvl4pPr marL="1371566" defTabSz="914377"/>
            <a:lvl5pPr marL="1828754" defTabSz="914377"/>
            <a:lvl6pPr marL="2285943" defTabSz="914377"/>
            <a:lvl7pPr marL="2743131" defTabSz="914377"/>
            <a:lvl8pPr marL="3200320" defTabSz="914377"/>
            <a:lvl9pPr marL="3657509" defTabSz="914377"/>
          </a:lstStyle>
          <a:p>
            <a:pPr>
              <a:spcBef>
                <a:spcPts val="600"/>
              </a:spcBef>
            </a:pPr>
            <a:r>
              <a:rPr lang="en-GB" sz="800"/>
              <a:t>After our outage, the board wants assurance it won't happen again - what does a resilient architecture actually look like for us?</a:t>
            </a:r>
          </a:p>
          <a:p>
            <a:pPr>
              <a:spcBef>
                <a:spcPts val="600"/>
              </a:spcBef>
            </a:pPr>
            <a:r>
              <a:rPr lang="en-GB" sz="800"/>
              <a:t>How do we balance our cybersecurity investments with operational resilience?</a:t>
            </a:r>
          </a:p>
          <a:p>
            <a:pPr>
              <a:spcBef>
                <a:spcPts val="600"/>
              </a:spcBef>
            </a:pPr>
            <a:r>
              <a:rPr lang="en-GB" sz="800"/>
              <a:t>How do we build a technology estate that's compliant by design rather than by exception?</a:t>
            </a:r>
            <a:endParaRPr lang="en-US" sz="800"/>
          </a:p>
        </p:txBody>
      </p:sp>
      <p:grpSp>
        <p:nvGrpSpPr>
          <p:cNvPr id="28" name="Group 108">
            <a:extLst>
              <a:ext uri="{FF2B5EF4-FFF2-40B4-BE49-F238E27FC236}">
                <a16:creationId xmlns:a16="http://schemas.microsoft.com/office/drawing/2014/main" id="{29D27255-E803-DBDF-3851-7793DEA113E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597969" y="1576562"/>
            <a:ext cx="233848" cy="176270"/>
            <a:chOff x="539" y="3225"/>
            <a:chExt cx="386" cy="426"/>
          </a:xfrm>
          <a:solidFill>
            <a:schemeClr val="tx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9" name="Freeform 109">
              <a:extLst>
                <a:ext uri="{FF2B5EF4-FFF2-40B4-BE49-F238E27FC236}">
                  <a16:creationId xmlns:a16="http://schemas.microsoft.com/office/drawing/2014/main" id="{77543F99-C14B-5C42-5E67-D65F9FAE0E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9" y="3225"/>
              <a:ext cx="386" cy="426"/>
            </a:xfrm>
            <a:custGeom>
              <a:avLst/>
              <a:gdLst>
                <a:gd name="T0" fmla="*/ 174 w 261"/>
                <a:gd name="T1" fmla="*/ 288 h 288"/>
                <a:gd name="T2" fmla="*/ 54 w 261"/>
                <a:gd name="T3" fmla="*/ 288 h 288"/>
                <a:gd name="T4" fmla="*/ 48 w 261"/>
                <a:gd name="T5" fmla="*/ 282 h 288"/>
                <a:gd name="T6" fmla="*/ 48 w 261"/>
                <a:gd name="T7" fmla="*/ 216 h 288"/>
                <a:gd name="T8" fmla="*/ 0 w 261"/>
                <a:gd name="T9" fmla="*/ 121 h 288"/>
                <a:gd name="T10" fmla="*/ 120 w 261"/>
                <a:gd name="T11" fmla="*/ 0 h 288"/>
                <a:gd name="T12" fmla="*/ 234 w 261"/>
                <a:gd name="T13" fmla="*/ 101 h 288"/>
                <a:gd name="T14" fmla="*/ 243 w 261"/>
                <a:gd name="T15" fmla="*/ 118 h 288"/>
                <a:gd name="T16" fmla="*/ 260 w 261"/>
                <a:gd name="T17" fmla="*/ 163 h 288"/>
                <a:gd name="T18" fmla="*/ 260 w 261"/>
                <a:gd name="T19" fmla="*/ 165 h 288"/>
                <a:gd name="T20" fmla="*/ 258 w 261"/>
                <a:gd name="T21" fmla="*/ 174 h 288"/>
                <a:gd name="T22" fmla="*/ 246 w 261"/>
                <a:gd name="T23" fmla="*/ 180 h 288"/>
                <a:gd name="T24" fmla="*/ 234 w 261"/>
                <a:gd name="T25" fmla="*/ 180 h 288"/>
                <a:gd name="T26" fmla="*/ 222 w 261"/>
                <a:gd name="T27" fmla="*/ 235 h 288"/>
                <a:gd name="T28" fmla="*/ 180 w 261"/>
                <a:gd name="T29" fmla="*/ 246 h 288"/>
                <a:gd name="T30" fmla="*/ 180 w 261"/>
                <a:gd name="T31" fmla="*/ 282 h 288"/>
                <a:gd name="T32" fmla="*/ 174 w 261"/>
                <a:gd name="T33" fmla="*/ 288 h 288"/>
                <a:gd name="T34" fmla="*/ 60 w 261"/>
                <a:gd name="T35" fmla="*/ 276 h 288"/>
                <a:gd name="T36" fmla="*/ 168 w 261"/>
                <a:gd name="T37" fmla="*/ 276 h 288"/>
                <a:gd name="T38" fmla="*/ 168 w 261"/>
                <a:gd name="T39" fmla="*/ 240 h 288"/>
                <a:gd name="T40" fmla="*/ 169 w 261"/>
                <a:gd name="T41" fmla="*/ 236 h 288"/>
                <a:gd name="T42" fmla="*/ 174 w 261"/>
                <a:gd name="T43" fmla="*/ 234 h 288"/>
                <a:gd name="T44" fmla="*/ 214 w 261"/>
                <a:gd name="T45" fmla="*/ 226 h 288"/>
                <a:gd name="T46" fmla="*/ 222 w 261"/>
                <a:gd name="T47" fmla="*/ 174 h 288"/>
                <a:gd name="T48" fmla="*/ 224 w 261"/>
                <a:gd name="T49" fmla="*/ 170 h 288"/>
                <a:gd name="T50" fmla="*/ 228 w 261"/>
                <a:gd name="T51" fmla="*/ 168 h 288"/>
                <a:gd name="T52" fmla="*/ 246 w 261"/>
                <a:gd name="T53" fmla="*/ 168 h 288"/>
                <a:gd name="T54" fmla="*/ 248 w 261"/>
                <a:gd name="T55" fmla="*/ 167 h 288"/>
                <a:gd name="T56" fmla="*/ 248 w 261"/>
                <a:gd name="T57" fmla="*/ 165 h 288"/>
                <a:gd name="T58" fmla="*/ 248 w 261"/>
                <a:gd name="T59" fmla="*/ 162 h 288"/>
                <a:gd name="T60" fmla="*/ 233 w 261"/>
                <a:gd name="T61" fmla="*/ 124 h 288"/>
                <a:gd name="T62" fmla="*/ 222 w 261"/>
                <a:gd name="T63" fmla="*/ 101 h 288"/>
                <a:gd name="T64" fmla="*/ 120 w 261"/>
                <a:gd name="T65" fmla="*/ 12 h 288"/>
                <a:gd name="T66" fmla="*/ 12 w 261"/>
                <a:gd name="T67" fmla="*/ 121 h 288"/>
                <a:gd name="T68" fmla="*/ 57 w 261"/>
                <a:gd name="T69" fmla="*/ 208 h 288"/>
                <a:gd name="T70" fmla="*/ 60 w 261"/>
                <a:gd name="T71" fmla="*/ 213 h 288"/>
                <a:gd name="T72" fmla="*/ 60 w 261"/>
                <a:gd name="T73" fmla="*/ 276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61" h="288">
                  <a:moveTo>
                    <a:pt x="174" y="288"/>
                  </a:moveTo>
                  <a:cubicBezTo>
                    <a:pt x="54" y="288"/>
                    <a:pt x="54" y="288"/>
                    <a:pt x="54" y="288"/>
                  </a:cubicBezTo>
                  <a:cubicBezTo>
                    <a:pt x="50" y="288"/>
                    <a:pt x="48" y="285"/>
                    <a:pt x="48" y="282"/>
                  </a:cubicBezTo>
                  <a:cubicBezTo>
                    <a:pt x="48" y="216"/>
                    <a:pt x="48" y="216"/>
                    <a:pt x="48" y="216"/>
                  </a:cubicBezTo>
                  <a:cubicBezTo>
                    <a:pt x="16" y="196"/>
                    <a:pt x="0" y="164"/>
                    <a:pt x="0" y="121"/>
                  </a:cubicBezTo>
                  <a:cubicBezTo>
                    <a:pt x="0" y="53"/>
                    <a:pt x="52" y="0"/>
                    <a:pt x="120" y="0"/>
                  </a:cubicBezTo>
                  <a:cubicBezTo>
                    <a:pt x="176" y="0"/>
                    <a:pt x="234" y="38"/>
                    <a:pt x="234" y="101"/>
                  </a:cubicBezTo>
                  <a:cubicBezTo>
                    <a:pt x="234" y="103"/>
                    <a:pt x="239" y="112"/>
                    <a:pt x="243" y="118"/>
                  </a:cubicBezTo>
                  <a:cubicBezTo>
                    <a:pt x="251" y="133"/>
                    <a:pt x="261" y="150"/>
                    <a:pt x="260" y="163"/>
                  </a:cubicBezTo>
                  <a:cubicBezTo>
                    <a:pt x="260" y="164"/>
                    <a:pt x="260" y="164"/>
                    <a:pt x="260" y="165"/>
                  </a:cubicBezTo>
                  <a:cubicBezTo>
                    <a:pt x="260" y="167"/>
                    <a:pt x="260" y="171"/>
                    <a:pt x="258" y="174"/>
                  </a:cubicBezTo>
                  <a:cubicBezTo>
                    <a:pt x="255" y="178"/>
                    <a:pt x="251" y="180"/>
                    <a:pt x="246" y="180"/>
                  </a:cubicBezTo>
                  <a:cubicBezTo>
                    <a:pt x="242" y="180"/>
                    <a:pt x="238" y="180"/>
                    <a:pt x="234" y="180"/>
                  </a:cubicBezTo>
                  <a:cubicBezTo>
                    <a:pt x="234" y="194"/>
                    <a:pt x="232" y="225"/>
                    <a:pt x="222" y="235"/>
                  </a:cubicBezTo>
                  <a:cubicBezTo>
                    <a:pt x="213" y="244"/>
                    <a:pt x="200" y="246"/>
                    <a:pt x="180" y="246"/>
                  </a:cubicBezTo>
                  <a:cubicBezTo>
                    <a:pt x="180" y="282"/>
                    <a:pt x="180" y="282"/>
                    <a:pt x="180" y="282"/>
                  </a:cubicBezTo>
                  <a:cubicBezTo>
                    <a:pt x="180" y="285"/>
                    <a:pt x="177" y="288"/>
                    <a:pt x="174" y="288"/>
                  </a:cubicBezTo>
                  <a:close/>
                  <a:moveTo>
                    <a:pt x="60" y="276"/>
                  </a:moveTo>
                  <a:cubicBezTo>
                    <a:pt x="168" y="276"/>
                    <a:pt x="168" y="276"/>
                    <a:pt x="168" y="276"/>
                  </a:cubicBezTo>
                  <a:cubicBezTo>
                    <a:pt x="168" y="240"/>
                    <a:pt x="168" y="240"/>
                    <a:pt x="168" y="240"/>
                  </a:cubicBezTo>
                  <a:cubicBezTo>
                    <a:pt x="168" y="239"/>
                    <a:pt x="168" y="237"/>
                    <a:pt x="169" y="236"/>
                  </a:cubicBezTo>
                  <a:cubicBezTo>
                    <a:pt x="170" y="235"/>
                    <a:pt x="172" y="234"/>
                    <a:pt x="174" y="234"/>
                  </a:cubicBezTo>
                  <a:cubicBezTo>
                    <a:pt x="198" y="234"/>
                    <a:pt x="208" y="233"/>
                    <a:pt x="214" y="226"/>
                  </a:cubicBezTo>
                  <a:cubicBezTo>
                    <a:pt x="220" y="220"/>
                    <a:pt x="222" y="192"/>
                    <a:pt x="222" y="174"/>
                  </a:cubicBezTo>
                  <a:cubicBezTo>
                    <a:pt x="222" y="173"/>
                    <a:pt x="223" y="171"/>
                    <a:pt x="224" y="170"/>
                  </a:cubicBezTo>
                  <a:cubicBezTo>
                    <a:pt x="225" y="169"/>
                    <a:pt x="226" y="168"/>
                    <a:pt x="228" y="168"/>
                  </a:cubicBezTo>
                  <a:cubicBezTo>
                    <a:pt x="228" y="168"/>
                    <a:pt x="238" y="168"/>
                    <a:pt x="246" y="168"/>
                  </a:cubicBezTo>
                  <a:cubicBezTo>
                    <a:pt x="247" y="168"/>
                    <a:pt x="247" y="168"/>
                    <a:pt x="248" y="167"/>
                  </a:cubicBezTo>
                  <a:cubicBezTo>
                    <a:pt x="248" y="167"/>
                    <a:pt x="248" y="166"/>
                    <a:pt x="248" y="165"/>
                  </a:cubicBezTo>
                  <a:cubicBezTo>
                    <a:pt x="248" y="164"/>
                    <a:pt x="248" y="163"/>
                    <a:pt x="248" y="162"/>
                  </a:cubicBezTo>
                  <a:cubicBezTo>
                    <a:pt x="249" y="153"/>
                    <a:pt x="239" y="136"/>
                    <a:pt x="233" y="124"/>
                  </a:cubicBezTo>
                  <a:cubicBezTo>
                    <a:pt x="226" y="113"/>
                    <a:pt x="222" y="106"/>
                    <a:pt x="222" y="101"/>
                  </a:cubicBezTo>
                  <a:cubicBezTo>
                    <a:pt x="222" y="45"/>
                    <a:pt x="170" y="12"/>
                    <a:pt x="120" y="12"/>
                  </a:cubicBezTo>
                  <a:cubicBezTo>
                    <a:pt x="59" y="12"/>
                    <a:pt x="12" y="60"/>
                    <a:pt x="12" y="121"/>
                  </a:cubicBezTo>
                  <a:cubicBezTo>
                    <a:pt x="12" y="161"/>
                    <a:pt x="27" y="190"/>
                    <a:pt x="57" y="208"/>
                  </a:cubicBezTo>
                  <a:cubicBezTo>
                    <a:pt x="58" y="209"/>
                    <a:pt x="60" y="211"/>
                    <a:pt x="60" y="213"/>
                  </a:cubicBezTo>
                  <a:lnTo>
                    <a:pt x="60" y="2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A000FF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30" name="Freeform 110">
              <a:extLst>
                <a:ext uri="{FF2B5EF4-FFF2-40B4-BE49-F238E27FC236}">
                  <a16:creationId xmlns:a16="http://schemas.microsoft.com/office/drawing/2014/main" id="{DDED6FAC-2202-D2F5-E59D-F510F0A0B0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8" y="3332"/>
              <a:ext cx="53" cy="71"/>
            </a:xfrm>
            <a:custGeom>
              <a:avLst/>
              <a:gdLst>
                <a:gd name="T0" fmla="*/ 30 w 36"/>
                <a:gd name="T1" fmla="*/ 48 h 48"/>
                <a:gd name="T2" fmla="*/ 6 w 36"/>
                <a:gd name="T3" fmla="*/ 48 h 48"/>
                <a:gd name="T4" fmla="*/ 0 w 36"/>
                <a:gd name="T5" fmla="*/ 42 h 48"/>
                <a:gd name="T6" fmla="*/ 0 w 36"/>
                <a:gd name="T7" fmla="*/ 6 h 48"/>
                <a:gd name="T8" fmla="*/ 6 w 36"/>
                <a:gd name="T9" fmla="*/ 0 h 48"/>
                <a:gd name="T10" fmla="*/ 30 w 36"/>
                <a:gd name="T11" fmla="*/ 0 h 48"/>
                <a:gd name="T12" fmla="*/ 36 w 36"/>
                <a:gd name="T13" fmla="*/ 6 h 48"/>
                <a:gd name="T14" fmla="*/ 36 w 36"/>
                <a:gd name="T15" fmla="*/ 42 h 48"/>
                <a:gd name="T16" fmla="*/ 30 w 36"/>
                <a:gd name="T17" fmla="*/ 48 h 48"/>
                <a:gd name="T18" fmla="*/ 12 w 36"/>
                <a:gd name="T19" fmla="*/ 36 h 48"/>
                <a:gd name="T20" fmla="*/ 24 w 36"/>
                <a:gd name="T21" fmla="*/ 36 h 48"/>
                <a:gd name="T22" fmla="*/ 24 w 36"/>
                <a:gd name="T23" fmla="*/ 12 h 48"/>
                <a:gd name="T24" fmla="*/ 12 w 36"/>
                <a:gd name="T25" fmla="*/ 12 h 48"/>
                <a:gd name="T26" fmla="*/ 12 w 36"/>
                <a:gd name="T27" fmla="*/ 3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" h="48">
                  <a:moveTo>
                    <a:pt x="30" y="48"/>
                  </a:moveTo>
                  <a:cubicBezTo>
                    <a:pt x="6" y="48"/>
                    <a:pt x="6" y="48"/>
                    <a:pt x="6" y="48"/>
                  </a:cubicBezTo>
                  <a:cubicBezTo>
                    <a:pt x="2" y="48"/>
                    <a:pt x="0" y="45"/>
                    <a:pt x="0" y="4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3" y="0"/>
                    <a:pt x="36" y="3"/>
                    <a:pt x="36" y="6"/>
                  </a:cubicBezTo>
                  <a:cubicBezTo>
                    <a:pt x="36" y="42"/>
                    <a:pt x="36" y="42"/>
                    <a:pt x="36" y="42"/>
                  </a:cubicBezTo>
                  <a:cubicBezTo>
                    <a:pt x="36" y="45"/>
                    <a:pt x="33" y="48"/>
                    <a:pt x="30" y="48"/>
                  </a:cubicBezTo>
                  <a:close/>
                  <a:moveTo>
                    <a:pt x="12" y="36"/>
                  </a:moveTo>
                  <a:cubicBezTo>
                    <a:pt x="24" y="36"/>
                    <a:pt x="24" y="36"/>
                    <a:pt x="24" y="36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12" y="12"/>
                    <a:pt x="12" y="12"/>
                    <a:pt x="12" y="12"/>
                  </a:cubicBezTo>
                  <a:lnTo>
                    <a:pt x="12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A000FF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31" name="Freeform 111">
              <a:extLst>
                <a:ext uri="{FF2B5EF4-FFF2-40B4-BE49-F238E27FC236}">
                  <a16:creationId xmlns:a16="http://schemas.microsoft.com/office/drawing/2014/main" id="{9DDF2660-A662-70DE-BDA3-B23B5FFCD4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3" y="3420"/>
              <a:ext cx="54" cy="71"/>
            </a:xfrm>
            <a:custGeom>
              <a:avLst/>
              <a:gdLst>
                <a:gd name="T0" fmla="*/ 30 w 36"/>
                <a:gd name="T1" fmla="*/ 48 h 48"/>
                <a:gd name="T2" fmla="*/ 6 w 36"/>
                <a:gd name="T3" fmla="*/ 48 h 48"/>
                <a:gd name="T4" fmla="*/ 0 w 36"/>
                <a:gd name="T5" fmla="*/ 42 h 48"/>
                <a:gd name="T6" fmla="*/ 0 w 36"/>
                <a:gd name="T7" fmla="*/ 6 h 48"/>
                <a:gd name="T8" fmla="*/ 6 w 36"/>
                <a:gd name="T9" fmla="*/ 0 h 48"/>
                <a:gd name="T10" fmla="*/ 30 w 36"/>
                <a:gd name="T11" fmla="*/ 0 h 48"/>
                <a:gd name="T12" fmla="*/ 36 w 36"/>
                <a:gd name="T13" fmla="*/ 6 h 48"/>
                <a:gd name="T14" fmla="*/ 36 w 36"/>
                <a:gd name="T15" fmla="*/ 42 h 48"/>
                <a:gd name="T16" fmla="*/ 30 w 36"/>
                <a:gd name="T17" fmla="*/ 48 h 48"/>
                <a:gd name="T18" fmla="*/ 12 w 36"/>
                <a:gd name="T19" fmla="*/ 36 h 48"/>
                <a:gd name="T20" fmla="*/ 24 w 36"/>
                <a:gd name="T21" fmla="*/ 36 h 48"/>
                <a:gd name="T22" fmla="*/ 24 w 36"/>
                <a:gd name="T23" fmla="*/ 12 h 48"/>
                <a:gd name="T24" fmla="*/ 12 w 36"/>
                <a:gd name="T25" fmla="*/ 12 h 48"/>
                <a:gd name="T26" fmla="*/ 12 w 36"/>
                <a:gd name="T27" fmla="*/ 3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" h="48">
                  <a:moveTo>
                    <a:pt x="30" y="48"/>
                  </a:moveTo>
                  <a:cubicBezTo>
                    <a:pt x="6" y="48"/>
                    <a:pt x="6" y="48"/>
                    <a:pt x="6" y="48"/>
                  </a:cubicBezTo>
                  <a:cubicBezTo>
                    <a:pt x="2" y="48"/>
                    <a:pt x="0" y="45"/>
                    <a:pt x="0" y="4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3" y="0"/>
                    <a:pt x="36" y="3"/>
                    <a:pt x="36" y="6"/>
                  </a:cubicBezTo>
                  <a:cubicBezTo>
                    <a:pt x="36" y="42"/>
                    <a:pt x="36" y="42"/>
                    <a:pt x="36" y="42"/>
                  </a:cubicBezTo>
                  <a:cubicBezTo>
                    <a:pt x="36" y="45"/>
                    <a:pt x="33" y="48"/>
                    <a:pt x="30" y="48"/>
                  </a:cubicBezTo>
                  <a:close/>
                  <a:moveTo>
                    <a:pt x="12" y="36"/>
                  </a:moveTo>
                  <a:cubicBezTo>
                    <a:pt x="24" y="36"/>
                    <a:pt x="24" y="36"/>
                    <a:pt x="24" y="36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12" y="12"/>
                    <a:pt x="12" y="12"/>
                    <a:pt x="12" y="12"/>
                  </a:cubicBezTo>
                  <a:lnTo>
                    <a:pt x="12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A000FF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32" name="Freeform 112">
              <a:extLst>
                <a:ext uri="{FF2B5EF4-FFF2-40B4-BE49-F238E27FC236}">
                  <a16:creationId xmlns:a16="http://schemas.microsoft.com/office/drawing/2014/main" id="{1463C334-625C-E796-5EDF-05C7FD594D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0" y="3332"/>
              <a:ext cx="53" cy="71"/>
            </a:xfrm>
            <a:custGeom>
              <a:avLst/>
              <a:gdLst>
                <a:gd name="T0" fmla="*/ 30 w 36"/>
                <a:gd name="T1" fmla="*/ 48 h 48"/>
                <a:gd name="T2" fmla="*/ 6 w 36"/>
                <a:gd name="T3" fmla="*/ 48 h 48"/>
                <a:gd name="T4" fmla="*/ 0 w 36"/>
                <a:gd name="T5" fmla="*/ 42 h 48"/>
                <a:gd name="T6" fmla="*/ 0 w 36"/>
                <a:gd name="T7" fmla="*/ 6 h 48"/>
                <a:gd name="T8" fmla="*/ 6 w 36"/>
                <a:gd name="T9" fmla="*/ 0 h 48"/>
                <a:gd name="T10" fmla="*/ 30 w 36"/>
                <a:gd name="T11" fmla="*/ 0 h 48"/>
                <a:gd name="T12" fmla="*/ 36 w 36"/>
                <a:gd name="T13" fmla="*/ 6 h 48"/>
                <a:gd name="T14" fmla="*/ 36 w 36"/>
                <a:gd name="T15" fmla="*/ 42 h 48"/>
                <a:gd name="T16" fmla="*/ 30 w 36"/>
                <a:gd name="T17" fmla="*/ 48 h 48"/>
                <a:gd name="T18" fmla="*/ 12 w 36"/>
                <a:gd name="T19" fmla="*/ 36 h 48"/>
                <a:gd name="T20" fmla="*/ 24 w 36"/>
                <a:gd name="T21" fmla="*/ 36 h 48"/>
                <a:gd name="T22" fmla="*/ 24 w 36"/>
                <a:gd name="T23" fmla="*/ 12 h 48"/>
                <a:gd name="T24" fmla="*/ 12 w 36"/>
                <a:gd name="T25" fmla="*/ 12 h 48"/>
                <a:gd name="T26" fmla="*/ 12 w 36"/>
                <a:gd name="T27" fmla="*/ 3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" h="48">
                  <a:moveTo>
                    <a:pt x="30" y="48"/>
                  </a:moveTo>
                  <a:cubicBezTo>
                    <a:pt x="6" y="48"/>
                    <a:pt x="6" y="48"/>
                    <a:pt x="6" y="48"/>
                  </a:cubicBezTo>
                  <a:cubicBezTo>
                    <a:pt x="2" y="48"/>
                    <a:pt x="0" y="45"/>
                    <a:pt x="0" y="4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3" y="0"/>
                    <a:pt x="36" y="3"/>
                    <a:pt x="36" y="6"/>
                  </a:cubicBezTo>
                  <a:cubicBezTo>
                    <a:pt x="36" y="42"/>
                    <a:pt x="36" y="42"/>
                    <a:pt x="36" y="42"/>
                  </a:cubicBezTo>
                  <a:cubicBezTo>
                    <a:pt x="36" y="45"/>
                    <a:pt x="33" y="48"/>
                    <a:pt x="30" y="48"/>
                  </a:cubicBezTo>
                  <a:close/>
                  <a:moveTo>
                    <a:pt x="12" y="36"/>
                  </a:moveTo>
                  <a:cubicBezTo>
                    <a:pt x="24" y="36"/>
                    <a:pt x="24" y="36"/>
                    <a:pt x="24" y="36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12" y="12"/>
                    <a:pt x="12" y="12"/>
                    <a:pt x="12" y="12"/>
                  </a:cubicBezTo>
                  <a:lnTo>
                    <a:pt x="12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A000FF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33" name="Rectangle 113">
              <a:extLst>
                <a:ext uri="{FF2B5EF4-FFF2-40B4-BE49-F238E27FC236}">
                  <a16:creationId xmlns:a16="http://schemas.microsoft.com/office/drawing/2014/main" id="{FF2C179D-FA51-E4A9-53B5-C1333C786F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9" y="3332"/>
              <a:ext cx="18" cy="7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A000FF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34" name="Rectangle 114">
              <a:extLst>
                <a:ext uri="{FF2B5EF4-FFF2-40B4-BE49-F238E27FC236}">
                  <a16:creationId xmlns:a16="http://schemas.microsoft.com/office/drawing/2014/main" id="{504CA995-F24C-793E-1A53-B274E0DF51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4" y="3332"/>
              <a:ext cx="18" cy="7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A000FF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35" name="Rectangle 115">
              <a:extLst>
                <a:ext uri="{FF2B5EF4-FFF2-40B4-BE49-F238E27FC236}">
                  <a16:creationId xmlns:a16="http://schemas.microsoft.com/office/drawing/2014/main" id="{FEC86DA1-11CF-D165-6AE8-7B80E601A7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8" y="3420"/>
              <a:ext cx="18" cy="7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A000FF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36" name="Rectangle 116">
              <a:extLst>
                <a:ext uri="{FF2B5EF4-FFF2-40B4-BE49-F238E27FC236}">
                  <a16:creationId xmlns:a16="http://schemas.microsoft.com/office/drawing/2014/main" id="{78367135-AC5F-4239-86B8-0BE92CF6C9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4" y="3420"/>
              <a:ext cx="18" cy="7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A000FF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37" name="Rectangle 117">
              <a:extLst>
                <a:ext uri="{FF2B5EF4-FFF2-40B4-BE49-F238E27FC236}">
                  <a16:creationId xmlns:a16="http://schemas.microsoft.com/office/drawing/2014/main" id="{1E5ED5AC-654C-A5F7-F041-5EBC172C24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3420"/>
              <a:ext cx="18" cy="7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A000FF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38" name="Rectangle 118">
              <a:extLst>
                <a:ext uri="{FF2B5EF4-FFF2-40B4-BE49-F238E27FC236}">
                  <a16:creationId xmlns:a16="http://schemas.microsoft.com/office/drawing/2014/main" id="{7B953974-7A40-630D-837B-C6C88B9192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5" y="3420"/>
              <a:ext cx="18" cy="7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A000FF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8E38DDF3-B9E5-B3B1-92FB-51C7C6936FD2}"/>
              </a:ext>
            </a:extLst>
          </p:cNvPr>
          <p:cNvSpPr txBox="1"/>
          <p:nvPr/>
        </p:nvSpPr>
        <p:spPr>
          <a:xfrm>
            <a:off x="567533" y="4902614"/>
            <a:ext cx="2909454" cy="202546"/>
          </a:xfrm>
          <a:prstGeom prst="rect">
            <a:avLst/>
          </a:prstGeom>
          <a:solidFill>
            <a:srgbClr val="A000FF">
              <a:alpha val="20000"/>
            </a:srgbClr>
          </a:solidFill>
          <a:ln w="6350" cap="flat" cmpd="sng" algn="ctr">
            <a:solidFill>
              <a:srgbClr val="7400C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51443" tIns="16333" bIns="16333" rtlCol="0" anchor="ctr"/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7675" algn="l"/>
              </a:tabLst>
              <a:defRPr kumimoji="0" sz="2400" b="0" i="0" u="none" strike="noStrike" kern="0" cap="none" spc="0" normalizeH="0" baseline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raphik Semibold"/>
              </a:defRPr>
            </a:lvl1pPr>
            <a:lvl2pPr marL="457189" defTabSz="914377"/>
            <a:lvl3pPr marL="914377" defTabSz="914377"/>
            <a:lvl4pPr marL="1371566" defTabSz="914377"/>
            <a:lvl5pPr marL="1828754" defTabSz="914377"/>
            <a:lvl6pPr marL="2285943" defTabSz="914377"/>
            <a:lvl7pPr marL="2743131" defTabSz="914377"/>
            <a:lvl8pPr marL="3200320" defTabSz="914377"/>
            <a:lvl9pPr marL="3657509" defTabSz="914377"/>
          </a:lstStyle>
          <a:p>
            <a:pPr marL="0" marR="0" lvl="0" indent="0" algn="ctr" defTabSz="3052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7675" algn="l"/>
              </a:tabLst>
              <a:defRPr/>
            </a:pPr>
            <a:r>
              <a:rPr kumimoji="0" lang="en-US" sz="11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raphik Semibold"/>
                <a:ea typeface="+mn-ea"/>
                <a:cs typeface="+mn-cs"/>
              </a:rPr>
              <a:t>Speed to Market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1D0360EA-3DE5-C2DE-8BB1-DEC069902AC2}"/>
              </a:ext>
            </a:extLst>
          </p:cNvPr>
          <p:cNvSpPr txBox="1"/>
          <p:nvPr/>
        </p:nvSpPr>
        <p:spPr>
          <a:xfrm>
            <a:off x="567533" y="5146625"/>
            <a:ext cx="2909454" cy="1222260"/>
          </a:xfrm>
          <a:prstGeom prst="rect">
            <a:avLst/>
          </a:prstGeom>
          <a:solidFill>
            <a:srgbClr val="A000FF">
              <a:alpha val="20000"/>
            </a:srgbClr>
          </a:solidFill>
          <a:ln w="6350" cap="flat" cmpd="sng" algn="ctr">
            <a:solidFill>
              <a:srgbClr val="7400C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51443" tIns="16333" bIns="16333" rtlCol="0" anchor="t"/>
          <a:lstStyle>
            <a:defPPr>
              <a:defRPr lang="en-US"/>
            </a:defPPr>
            <a:lvl1pPr marL="171450" marR="0" lvl="0" indent="-17145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900" b="0" i="0" u="none" strike="noStrike" kern="0" cap="none" spc="0" normalizeH="0" baseline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</a:defRPr>
            </a:lvl1pPr>
            <a:lvl2pPr marL="457189" defTabSz="914377"/>
            <a:lvl3pPr marL="914377" defTabSz="914377"/>
            <a:lvl4pPr marL="1371566" defTabSz="914377"/>
            <a:lvl5pPr marL="1828754" defTabSz="914377"/>
            <a:lvl6pPr marL="2285943" defTabSz="914377"/>
            <a:lvl7pPr marL="2743131" defTabSz="914377"/>
            <a:lvl8pPr marL="3200320" defTabSz="914377"/>
            <a:lvl9pPr marL="3657509" defTabSz="914377"/>
          </a:lstStyle>
          <a:p>
            <a:pPr>
              <a:spcBef>
                <a:spcPts val="600"/>
              </a:spcBef>
            </a:pPr>
            <a:r>
              <a:rPr lang="en-GB" sz="800"/>
              <a:t>Our product release cycle is 9 months while digital-native competitors ship weekly - what's holding us back and how do we close that gap?</a:t>
            </a:r>
          </a:p>
          <a:p>
            <a:pPr>
              <a:spcBef>
                <a:spcPts val="600"/>
              </a:spcBef>
            </a:pPr>
            <a:r>
              <a:rPr lang="en-GB" sz="800"/>
              <a:t>We want to stand up a new digital business line in 6 months - what technology decisions do we need to make now to make that possible?</a:t>
            </a:r>
          </a:p>
        </p:txBody>
      </p:sp>
      <p:grpSp>
        <p:nvGrpSpPr>
          <p:cNvPr id="39" name="Group 79">
            <a:extLst>
              <a:ext uri="{FF2B5EF4-FFF2-40B4-BE49-F238E27FC236}">
                <a16:creationId xmlns:a16="http://schemas.microsoft.com/office/drawing/2014/main" id="{5B076F00-4F6E-419E-C3F5-E3D2E5D7074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56581" y="4856891"/>
            <a:ext cx="364044" cy="176270"/>
            <a:chOff x="3437" y="1784"/>
            <a:chExt cx="426" cy="302"/>
          </a:xfrm>
          <a:solidFill>
            <a:schemeClr val="tx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0" name="Freeform 80">
              <a:extLst>
                <a:ext uri="{FF2B5EF4-FFF2-40B4-BE49-F238E27FC236}">
                  <a16:creationId xmlns:a16="http://schemas.microsoft.com/office/drawing/2014/main" id="{B4B5B283-3BC0-4B42-8909-43962E2053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14" y="1962"/>
              <a:ext cx="72" cy="70"/>
            </a:xfrm>
            <a:custGeom>
              <a:avLst/>
              <a:gdLst>
                <a:gd name="T0" fmla="*/ 24 w 48"/>
                <a:gd name="T1" fmla="*/ 48 h 48"/>
                <a:gd name="T2" fmla="*/ 0 w 48"/>
                <a:gd name="T3" fmla="*/ 24 h 48"/>
                <a:gd name="T4" fmla="*/ 24 w 48"/>
                <a:gd name="T5" fmla="*/ 0 h 48"/>
                <a:gd name="T6" fmla="*/ 48 w 48"/>
                <a:gd name="T7" fmla="*/ 24 h 48"/>
                <a:gd name="T8" fmla="*/ 24 w 48"/>
                <a:gd name="T9" fmla="*/ 48 h 48"/>
                <a:gd name="T10" fmla="*/ 24 w 48"/>
                <a:gd name="T11" fmla="*/ 12 h 48"/>
                <a:gd name="T12" fmla="*/ 12 w 48"/>
                <a:gd name="T13" fmla="*/ 24 h 48"/>
                <a:gd name="T14" fmla="*/ 24 w 48"/>
                <a:gd name="T15" fmla="*/ 36 h 48"/>
                <a:gd name="T16" fmla="*/ 36 w 48"/>
                <a:gd name="T17" fmla="*/ 24 h 48"/>
                <a:gd name="T18" fmla="*/ 24 w 48"/>
                <a:gd name="T19" fmla="*/ 1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48">
                  <a:moveTo>
                    <a:pt x="24" y="48"/>
                  </a:moveTo>
                  <a:cubicBezTo>
                    <a:pt x="11" y="48"/>
                    <a:pt x="0" y="37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7" y="0"/>
                    <a:pt x="48" y="11"/>
                    <a:pt x="48" y="24"/>
                  </a:cubicBezTo>
                  <a:cubicBezTo>
                    <a:pt x="48" y="37"/>
                    <a:pt x="37" y="48"/>
                    <a:pt x="24" y="48"/>
                  </a:cubicBezTo>
                  <a:close/>
                  <a:moveTo>
                    <a:pt x="24" y="12"/>
                  </a:moveTo>
                  <a:cubicBezTo>
                    <a:pt x="18" y="12"/>
                    <a:pt x="12" y="17"/>
                    <a:pt x="12" y="24"/>
                  </a:cubicBezTo>
                  <a:cubicBezTo>
                    <a:pt x="12" y="30"/>
                    <a:pt x="18" y="36"/>
                    <a:pt x="24" y="36"/>
                  </a:cubicBezTo>
                  <a:cubicBezTo>
                    <a:pt x="31" y="36"/>
                    <a:pt x="36" y="30"/>
                    <a:pt x="36" y="24"/>
                  </a:cubicBezTo>
                  <a:cubicBezTo>
                    <a:pt x="36" y="17"/>
                    <a:pt x="31" y="12"/>
                    <a:pt x="2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A000FF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41" name="Freeform 81">
              <a:extLst>
                <a:ext uri="{FF2B5EF4-FFF2-40B4-BE49-F238E27FC236}">
                  <a16:creationId xmlns:a16="http://schemas.microsoft.com/office/drawing/2014/main" id="{FE51741B-9333-F0C1-2EA1-D7C1C75C735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9" y="1880"/>
              <a:ext cx="108" cy="107"/>
            </a:xfrm>
            <a:custGeom>
              <a:avLst/>
              <a:gdLst>
                <a:gd name="T0" fmla="*/ 7 w 73"/>
                <a:gd name="T1" fmla="*/ 72 h 72"/>
                <a:gd name="T2" fmla="*/ 3 w 73"/>
                <a:gd name="T3" fmla="*/ 70 h 72"/>
                <a:gd name="T4" fmla="*/ 3 w 73"/>
                <a:gd name="T5" fmla="*/ 62 h 72"/>
                <a:gd name="T6" fmla="*/ 62 w 73"/>
                <a:gd name="T7" fmla="*/ 2 h 72"/>
                <a:gd name="T8" fmla="*/ 71 w 73"/>
                <a:gd name="T9" fmla="*/ 2 h 72"/>
                <a:gd name="T10" fmla="*/ 71 w 73"/>
                <a:gd name="T11" fmla="*/ 11 h 72"/>
                <a:gd name="T12" fmla="*/ 11 w 73"/>
                <a:gd name="T13" fmla="*/ 70 h 72"/>
                <a:gd name="T14" fmla="*/ 7 w 73"/>
                <a:gd name="T15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3" h="72">
                  <a:moveTo>
                    <a:pt x="7" y="72"/>
                  </a:moveTo>
                  <a:cubicBezTo>
                    <a:pt x="5" y="72"/>
                    <a:pt x="4" y="72"/>
                    <a:pt x="3" y="70"/>
                  </a:cubicBezTo>
                  <a:cubicBezTo>
                    <a:pt x="0" y="68"/>
                    <a:pt x="0" y="64"/>
                    <a:pt x="3" y="62"/>
                  </a:cubicBezTo>
                  <a:cubicBezTo>
                    <a:pt x="62" y="2"/>
                    <a:pt x="62" y="2"/>
                    <a:pt x="62" y="2"/>
                  </a:cubicBezTo>
                  <a:cubicBezTo>
                    <a:pt x="64" y="0"/>
                    <a:pt x="68" y="0"/>
                    <a:pt x="71" y="2"/>
                  </a:cubicBezTo>
                  <a:cubicBezTo>
                    <a:pt x="73" y="5"/>
                    <a:pt x="73" y="9"/>
                    <a:pt x="71" y="11"/>
                  </a:cubicBezTo>
                  <a:cubicBezTo>
                    <a:pt x="11" y="70"/>
                    <a:pt x="11" y="70"/>
                    <a:pt x="11" y="70"/>
                  </a:cubicBezTo>
                  <a:cubicBezTo>
                    <a:pt x="10" y="72"/>
                    <a:pt x="9" y="72"/>
                    <a:pt x="7" y="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A000FF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42" name="Freeform 82">
              <a:extLst>
                <a:ext uri="{FF2B5EF4-FFF2-40B4-BE49-F238E27FC236}">
                  <a16:creationId xmlns:a16="http://schemas.microsoft.com/office/drawing/2014/main" id="{F1063833-F3B4-B3BE-FE10-5ADCD916A7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2" y="1997"/>
              <a:ext cx="54" cy="18"/>
            </a:xfrm>
            <a:custGeom>
              <a:avLst/>
              <a:gdLst>
                <a:gd name="T0" fmla="*/ 30 w 36"/>
                <a:gd name="T1" fmla="*/ 12 h 12"/>
                <a:gd name="T2" fmla="*/ 6 w 36"/>
                <a:gd name="T3" fmla="*/ 12 h 12"/>
                <a:gd name="T4" fmla="*/ 0 w 36"/>
                <a:gd name="T5" fmla="*/ 6 h 12"/>
                <a:gd name="T6" fmla="*/ 6 w 36"/>
                <a:gd name="T7" fmla="*/ 0 h 12"/>
                <a:gd name="T8" fmla="*/ 30 w 36"/>
                <a:gd name="T9" fmla="*/ 0 h 12"/>
                <a:gd name="T10" fmla="*/ 36 w 36"/>
                <a:gd name="T11" fmla="*/ 6 h 12"/>
                <a:gd name="T12" fmla="*/ 30 w 36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12">
                  <a:moveTo>
                    <a:pt x="30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4" y="0"/>
                    <a:pt x="36" y="3"/>
                    <a:pt x="36" y="6"/>
                  </a:cubicBezTo>
                  <a:cubicBezTo>
                    <a:pt x="36" y="9"/>
                    <a:pt x="34" y="12"/>
                    <a:pt x="3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A000FF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43" name="Freeform 83">
              <a:extLst>
                <a:ext uri="{FF2B5EF4-FFF2-40B4-BE49-F238E27FC236}">
                  <a16:creationId xmlns:a16="http://schemas.microsoft.com/office/drawing/2014/main" id="{3795FF76-8F0E-0107-E10F-97BB17B6488D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4" y="1997"/>
              <a:ext cx="54" cy="18"/>
            </a:xfrm>
            <a:custGeom>
              <a:avLst/>
              <a:gdLst>
                <a:gd name="T0" fmla="*/ 30 w 36"/>
                <a:gd name="T1" fmla="*/ 12 h 12"/>
                <a:gd name="T2" fmla="*/ 6 w 36"/>
                <a:gd name="T3" fmla="*/ 12 h 12"/>
                <a:gd name="T4" fmla="*/ 0 w 36"/>
                <a:gd name="T5" fmla="*/ 6 h 12"/>
                <a:gd name="T6" fmla="*/ 6 w 36"/>
                <a:gd name="T7" fmla="*/ 0 h 12"/>
                <a:gd name="T8" fmla="*/ 30 w 36"/>
                <a:gd name="T9" fmla="*/ 0 h 12"/>
                <a:gd name="T10" fmla="*/ 36 w 36"/>
                <a:gd name="T11" fmla="*/ 6 h 12"/>
                <a:gd name="T12" fmla="*/ 30 w 36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12">
                  <a:moveTo>
                    <a:pt x="30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4" y="0"/>
                    <a:pt x="36" y="3"/>
                    <a:pt x="36" y="6"/>
                  </a:cubicBezTo>
                  <a:cubicBezTo>
                    <a:pt x="36" y="9"/>
                    <a:pt x="34" y="12"/>
                    <a:pt x="3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A000FF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44" name="Freeform 84">
              <a:extLst>
                <a:ext uri="{FF2B5EF4-FFF2-40B4-BE49-F238E27FC236}">
                  <a16:creationId xmlns:a16="http://schemas.microsoft.com/office/drawing/2014/main" id="{B54BA0F5-72DB-1493-D046-85474C5B86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4" y="1922"/>
              <a:ext cx="52" cy="32"/>
            </a:xfrm>
            <a:custGeom>
              <a:avLst/>
              <a:gdLst>
                <a:gd name="T0" fmla="*/ 6 w 35"/>
                <a:gd name="T1" fmla="*/ 22 h 22"/>
                <a:gd name="T2" fmla="*/ 1 w 35"/>
                <a:gd name="T3" fmla="*/ 19 h 22"/>
                <a:gd name="T4" fmla="*/ 4 w 35"/>
                <a:gd name="T5" fmla="*/ 11 h 22"/>
                <a:gd name="T6" fmla="*/ 26 w 35"/>
                <a:gd name="T7" fmla="*/ 2 h 22"/>
                <a:gd name="T8" fmla="*/ 34 w 35"/>
                <a:gd name="T9" fmla="*/ 5 h 22"/>
                <a:gd name="T10" fmla="*/ 31 w 35"/>
                <a:gd name="T11" fmla="*/ 13 h 22"/>
                <a:gd name="T12" fmla="*/ 9 w 35"/>
                <a:gd name="T13" fmla="*/ 22 h 22"/>
                <a:gd name="T14" fmla="*/ 6 w 35"/>
                <a:gd name="T1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22">
                  <a:moveTo>
                    <a:pt x="6" y="22"/>
                  </a:moveTo>
                  <a:cubicBezTo>
                    <a:pt x="4" y="22"/>
                    <a:pt x="2" y="21"/>
                    <a:pt x="1" y="19"/>
                  </a:cubicBezTo>
                  <a:cubicBezTo>
                    <a:pt x="0" y="16"/>
                    <a:pt x="1" y="12"/>
                    <a:pt x="4" y="11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9" y="0"/>
                    <a:pt x="33" y="2"/>
                    <a:pt x="34" y="5"/>
                  </a:cubicBezTo>
                  <a:cubicBezTo>
                    <a:pt x="35" y="8"/>
                    <a:pt x="34" y="11"/>
                    <a:pt x="31" y="13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8" y="22"/>
                    <a:pt x="7" y="22"/>
                    <a:pt x="6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A000FF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45" name="Freeform 85">
              <a:extLst>
                <a:ext uri="{FF2B5EF4-FFF2-40B4-BE49-F238E27FC236}">
                  <a16:creationId xmlns:a16="http://schemas.microsoft.com/office/drawing/2014/main" id="{99C57A5A-8337-D252-2F07-C49D22F5273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1" y="1832"/>
              <a:ext cx="34" cy="51"/>
            </a:xfrm>
            <a:custGeom>
              <a:avLst/>
              <a:gdLst>
                <a:gd name="T0" fmla="*/ 7 w 23"/>
                <a:gd name="T1" fmla="*/ 35 h 35"/>
                <a:gd name="T2" fmla="*/ 4 w 23"/>
                <a:gd name="T3" fmla="*/ 34 h 35"/>
                <a:gd name="T4" fmla="*/ 1 w 23"/>
                <a:gd name="T5" fmla="*/ 26 h 35"/>
                <a:gd name="T6" fmla="*/ 10 w 23"/>
                <a:gd name="T7" fmla="*/ 4 h 35"/>
                <a:gd name="T8" fmla="*/ 18 w 23"/>
                <a:gd name="T9" fmla="*/ 1 h 35"/>
                <a:gd name="T10" fmla="*/ 21 w 23"/>
                <a:gd name="T11" fmla="*/ 9 h 35"/>
                <a:gd name="T12" fmla="*/ 12 w 23"/>
                <a:gd name="T13" fmla="*/ 31 h 35"/>
                <a:gd name="T14" fmla="*/ 7 w 23"/>
                <a:gd name="T15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" h="35">
                  <a:moveTo>
                    <a:pt x="7" y="35"/>
                  </a:moveTo>
                  <a:cubicBezTo>
                    <a:pt x="6" y="35"/>
                    <a:pt x="5" y="35"/>
                    <a:pt x="4" y="34"/>
                  </a:cubicBezTo>
                  <a:cubicBezTo>
                    <a:pt x="1" y="33"/>
                    <a:pt x="0" y="29"/>
                    <a:pt x="1" y="26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2" y="1"/>
                    <a:pt x="15" y="0"/>
                    <a:pt x="18" y="1"/>
                  </a:cubicBezTo>
                  <a:cubicBezTo>
                    <a:pt x="21" y="2"/>
                    <a:pt x="23" y="6"/>
                    <a:pt x="21" y="9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11" y="33"/>
                    <a:pt x="9" y="35"/>
                    <a:pt x="7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A000FF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46" name="Freeform 86">
              <a:extLst>
                <a:ext uri="{FF2B5EF4-FFF2-40B4-BE49-F238E27FC236}">
                  <a16:creationId xmlns:a16="http://schemas.microsoft.com/office/drawing/2014/main" id="{8F03C735-DFFE-4813-BC75-2252709332DD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1" y="1820"/>
              <a:ext cx="18" cy="53"/>
            </a:xfrm>
            <a:custGeom>
              <a:avLst/>
              <a:gdLst>
                <a:gd name="T0" fmla="*/ 6 w 12"/>
                <a:gd name="T1" fmla="*/ 36 h 36"/>
                <a:gd name="T2" fmla="*/ 0 w 12"/>
                <a:gd name="T3" fmla="*/ 30 h 36"/>
                <a:gd name="T4" fmla="*/ 0 w 12"/>
                <a:gd name="T5" fmla="*/ 6 h 36"/>
                <a:gd name="T6" fmla="*/ 6 w 12"/>
                <a:gd name="T7" fmla="*/ 0 h 36"/>
                <a:gd name="T8" fmla="*/ 12 w 12"/>
                <a:gd name="T9" fmla="*/ 6 h 36"/>
                <a:gd name="T10" fmla="*/ 12 w 12"/>
                <a:gd name="T11" fmla="*/ 30 h 36"/>
                <a:gd name="T12" fmla="*/ 6 w 12"/>
                <a:gd name="T13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36">
                  <a:moveTo>
                    <a:pt x="6" y="36"/>
                  </a:moveTo>
                  <a:cubicBezTo>
                    <a:pt x="3" y="36"/>
                    <a:pt x="0" y="33"/>
                    <a:pt x="0" y="3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" y="0"/>
                    <a:pt x="12" y="3"/>
                    <a:pt x="12" y="6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12" y="33"/>
                    <a:pt x="10" y="36"/>
                    <a:pt x="6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A000FF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47" name="Freeform 87">
              <a:extLst>
                <a:ext uri="{FF2B5EF4-FFF2-40B4-BE49-F238E27FC236}">
                  <a16:creationId xmlns:a16="http://schemas.microsoft.com/office/drawing/2014/main" id="{0A7439B1-1B05-7D26-3BCE-196E6101147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6" y="1832"/>
              <a:ext cx="34" cy="51"/>
            </a:xfrm>
            <a:custGeom>
              <a:avLst/>
              <a:gdLst>
                <a:gd name="T0" fmla="*/ 16 w 23"/>
                <a:gd name="T1" fmla="*/ 35 h 35"/>
                <a:gd name="T2" fmla="*/ 10 w 23"/>
                <a:gd name="T3" fmla="*/ 31 h 35"/>
                <a:gd name="T4" fmla="*/ 1 w 23"/>
                <a:gd name="T5" fmla="*/ 9 h 35"/>
                <a:gd name="T6" fmla="*/ 4 w 23"/>
                <a:gd name="T7" fmla="*/ 1 h 35"/>
                <a:gd name="T8" fmla="*/ 12 w 23"/>
                <a:gd name="T9" fmla="*/ 4 h 35"/>
                <a:gd name="T10" fmla="*/ 21 w 23"/>
                <a:gd name="T11" fmla="*/ 26 h 35"/>
                <a:gd name="T12" fmla="*/ 18 w 23"/>
                <a:gd name="T13" fmla="*/ 34 h 35"/>
                <a:gd name="T14" fmla="*/ 16 w 23"/>
                <a:gd name="T15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" h="35">
                  <a:moveTo>
                    <a:pt x="16" y="35"/>
                  </a:moveTo>
                  <a:cubicBezTo>
                    <a:pt x="13" y="35"/>
                    <a:pt x="11" y="33"/>
                    <a:pt x="10" y="31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0" y="6"/>
                    <a:pt x="1" y="2"/>
                    <a:pt x="4" y="1"/>
                  </a:cubicBezTo>
                  <a:cubicBezTo>
                    <a:pt x="7" y="0"/>
                    <a:pt x="11" y="1"/>
                    <a:pt x="12" y="4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3" y="29"/>
                    <a:pt x="21" y="33"/>
                    <a:pt x="18" y="34"/>
                  </a:cubicBezTo>
                  <a:cubicBezTo>
                    <a:pt x="17" y="35"/>
                    <a:pt x="17" y="35"/>
                    <a:pt x="16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A000FF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48" name="Freeform 88">
              <a:extLst>
                <a:ext uri="{FF2B5EF4-FFF2-40B4-BE49-F238E27FC236}">
                  <a16:creationId xmlns:a16="http://schemas.microsoft.com/office/drawing/2014/main" id="{5F1CD298-67E4-7878-D0D2-C1AECAF5171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1" y="1869"/>
              <a:ext cx="45" cy="42"/>
            </a:xfrm>
            <a:custGeom>
              <a:avLst/>
              <a:gdLst>
                <a:gd name="T0" fmla="*/ 24 w 30"/>
                <a:gd name="T1" fmla="*/ 29 h 29"/>
                <a:gd name="T2" fmla="*/ 19 w 30"/>
                <a:gd name="T3" fmla="*/ 27 h 29"/>
                <a:gd name="T4" fmla="*/ 2 w 30"/>
                <a:gd name="T5" fmla="*/ 10 h 29"/>
                <a:gd name="T6" fmla="*/ 2 w 30"/>
                <a:gd name="T7" fmla="*/ 2 h 29"/>
                <a:gd name="T8" fmla="*/ 11 w 30"/>
                <a:gd name="T9" fmla="*/ 2 h 29"/>
                <a:gd name="T10" fmla="*/ 28 w 30"/>
                <a:gd name="T11" fmla="*/ 19 h 29"/>
                <a:gd name="T12" fmla="*/ 28 w 30"/>
                <a:gd name="T13" fmla="*/ 27 h 29"/>
                <a:gd name="T14" fmla="*/ 24 w 30"/>
                <a:gd name="T1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29">
                  <a:moveTo>
                    <a:pt x="24" y="29"/>
                  </a:moveTo>
                  <a:cubicBezTo>
                    <a:pt x="22" y="29"/>
                    <a:pt x="21" y="29"/>
                    <a:pt x="19" y="27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0" y="8"/>
                    <a:pt x="0" y="4"/>
                    <a:pt x="2" y="2"/>
                  </a:cubicBezTo>
                  <a:cubicBezTo>
                    <a:pt x="5" y="0"/>
                    <a:pt x="9" y="0"/>
                    <a:pt x="11" y="2"/>
                  </a:cubicBezTo>
                  <a:cubicBezTo>
                    <a:pt x="28" y="19"/>
                    <a:pt x="28" y="19"/>
                    <a:pt x="28" y="19"/>
                  </a:cubicBezTo>
                  <a:cubicBezTo>
                    <a:pt x="30" y="21"/>
                    <a:pt x="30" y="25"/>
                    <a:pt x="28" y="27"/>
                  </a:cubicBezTo>
                  <a:cubicBezTo>
                    <a:pt x="27" y="29"/>
                    <a:pt x="25" y="29"/>
                    <a:pt x="24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A000FF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49" name="Freeform 89">
              <a:extLst>
                <a:ext uri="{FF2B5EF4-FFF2-40B4-BE49-F238E27FC236}">
                  <a16:creationId xmlns:a16="http://schemas.microsoft.com/office/drawing/2014/main" id="{3723D086-CB36-257E-B79C-6BCB46508B9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4" y="1922"/>
              <a:ext cx="54" cy="32"/>
            </a:xfrm>
            <a:custGeom>
              <a:avLst/>
              <a:gdLst>
                <a:gd name="T0" fmla="*/ 29 w 36"/>
                <a:gd name="T1" fmla="*/ 22 h 22"/>
                <a:gd name="T2" fmla="*/ 27 w 36"/>
                <a:gd name="T3" fmla="*/ 22 h 22"/>
                <a:gd name="T4" fmla="*/ 5 w 36"/>
                <a:gd name="T5" fmla="*/ 13 h 22"/>
                <a:gd name="T6" fmla="*/ 1 w 36"/>
                <a:gd name="T7" fmla="*/ 5 h 22"/>
                <a:gd name="T8" fmla="*/ 9 w 36"/>
                <a:gd name="T9" fmla="*/ 2 h 22"/>
                <a:gd name="T10" fmla="*/ 31 w 36"/>
                <a:gd name="T11" fmla="*/ 11 h 22"/>
                <a:gd name="T12" fmla="*/ 35 w 36"/>
                <a:gd name="T13" fmla="*/ 19 h 22"/>
                <a:gd name="T14" fmla="*/ 29 w 36"/>
                <a:gd name="T1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" h="22">
                  <a:moveTo>
                    <a:pt x="29" y="22"/>
                  </a:moveTo>
                  <a:cubicBezTo>
                    <a:pt x="28" y="22"/>
                    <a:pt x="28" y="22"/>
                    <a:pt x="27" y="22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2" y="11"/>
                    <a:pt x="0" y="8"/>
                    <a:pt x="1" y="5"/>
                  </a:cubicBezTo>
                  <a:cubicBezTo>
                    <a:pt x="3" y="2"/>
                    <a:pt x="6" y="0"/>
                    <a:pt x="9" y="2"/>
                  </a:cubicBezTo>
                  <a:cubicBezTo>
                    <a:pt x="31" y="11"/>
                    <a:pt x="31" y="11"/>
                    <a:pt x="31" y="11"/>
                  </a:cubicBezTo>
                  <a:cubicBezTo>
                    <a:pt x="34" y="12"/>
                    <a:pt x="36" y="16"/>
                    <a:pt x="35" y="19"/>
                  </a:cubicBezTo>
                  <a:cubicBezTo>
                    <a:pt x="34" y="21"/>
                    <a:pt x="31" y="22"/>
                    <a:pt x="29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A000FF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50" name="Freeform 90">
              <a:extLst>
                <a:ext uri="{FF2B5EF4-FFF2-40B4-BE49-F238E27FC236}">
                  <a16:creationId xmlns:a16="http://schemas.microsoft.com/office/drawing/2014/main" id="{1BEA0645-660A-F22F-65A3-B36115AB090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37" y="1784"/>
              <a:ext cx="426" cy="302"/>
            </a:xfrm>
            <a:custGeom>
              <a:avLst/>
              <a:gdLst>
                <a:gd name="T0" fmla="*/ 282 w 288"/>
                <a:gd name="T1" fmla="*/ 204 h 204"/>
                <a:gd name="T2" fmla="*/ 6 w 288"/>
                <a:gd name="T3" fmla="*/ 204 h 204"/>
                <a:gd name="T4" fmla="*/ 0 w 288"/>
                <a:gd name="T5" fmla="*/ 198 h 204"/>
                <a:gd name="T6" fmla="*/ 0 w 288"/>
                <a:gd name="T7" fmla="*/ 144 h 204"/>
                <a:gd name="T8" fmla="*/ 144 w 288"/>
                <a:gd name="T9" fmla="*/ 0 h 204"/>
                <a:gd name="T10" fmla="*/ 288 w 288"/>
                <a:gd name="T11" fmla="*/ 144 h 204"/>
                <a:gd name="T12" fmla="*/ 288 w 288"/>
                <a:gd name="T13" fmla="*/ 198 h 204"/>
                <a:gd name="T14" fmla="*/ 282 w 288"/>
                <a:gd name="T15" fmla="*/ 204 h 204"/>
                <a:gd name="T16" fmla="*/ 12 w 288"/>
                <a:gd name="T17" fmla="*/ 192 h 204"/>
                <a:gd name="T18" fmla="*/ 276 w 288"/>
                <a:gd name="T19" fmla="*/ 192 h 204"/>
                <a:gd name="T20" fmla="*/ 276 w 288"/>
                <a:gd name="T21" fmla="*/ 144 h 204"/>
                <a:gd name="T22" fmla="*/ 144 w 288"/>
                <a:gd name="T23" fmla="*/ 12 h 204"/>
                <a:gd name="T24" fmla="*/ 12 w 288"/>
                <a:gd name="T25" fmla="*/ 144 h 204"/>
                <a:gd name="T26" fmla="*/ 12 w 288"/>
                <a:gd name="T27" fmla="*/ 192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8" h="204">
                  <a:moveTo>
                    <a:pt x="282" y="204"/>
                  </a:moveTo>
                  <a:cubicBezTo>
                    <a:pt x="6" y="204"/>
                    <a:pt x="6" y="204"/>
                    <a:pt x="6" y="204"/>
                  </a:cubicBezTo>
                  <a:cubicBezTo>
                    <a:pt x="3" y="204"/>
                    <a:pt x="0" y="201"/>
                    <a:pt x="0" y="198"/>
                  </a:cubicBezTo>
                  <a:cubicBezTo>
                    <a:pt x="0" y="144"/>
                    <a:pt x="0" y="144"/>
                    <a:pt x="0" y="144"/>
                  </a:cubicBezTo>
                  <a:cubicBezTo>
                    <a:pt x="0" y="64"/>
                    <a:pt x="65" y="0"/>
                    <a:pt x="144" y="0"/>
                  </a:cubicBezTo>
                  <a:cubicBezTo>
                    <a:pt x="224" y="0"/>
                    <a:pt x="288" y="64"/>
                    <a:pt x="288" y="144"/>
                  </a:cubicBezTo>
                  <a:cubicBezTo>
                    <a:pt x="288" y="198"/>
                    <a:pt x="288" y="198"/>
                    <a:pt x="288" y="198"/>
                  </a:cubicBezTo>
                  <a:cubicBezTo>
                    <a:pt x="288" y="201"/>
                    <a:pt x="286" y="204"/>
                    <a:pt x="282" y="204"/>
                  </a:cubicBezTo>
                  <a:close/>
                  <a:moveTo>
                    <a:pt x="12" y="192"/>
                  </a:moveTo>
                  <a:cubicBezTo>
                    <a:pt x="276" y="192"/>
                    <a:pt x="276" y="192"/>
                    <a:pt x="276" y="192"/>
                  </a:cubicBezTo>
                  <a:cubicBezTo>
                    <a:pt x="276" y="144"/>
                    <a:pt x="276" y="144"/>
                    <a:pt x="276" y="144"/>
                  </a:cubicBezTo>
                  <a:cubicBezTo>
                    <a:pt x="276" y="71"/>
                    <a:pt x="217" y="12"/>
                    <a:pt x="144" y="12"/>
                  </a:cubicBezTo>
                  <a:cubicBezTo>
                    <a:pt x="71" y="12"/>
                    <a:pt x="12" y="71"/>
                    <a:pt x="12" y="144"/>
                  </a:cubicBezTo>
                  <a:lnTo>
                    <a:pt x="12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A000FF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9F962250-0CA9-6F91-CB24-6ADF490894CD}"/>
              </a:ext>
            </a:extLst>
          </p:cNvPr>
          <p:cNvSpPr txBox="1"/>
          <p:nvPr/>
        </p:nvSpPr>
        <p:spPr>
          <a:xfrm>
            <a:off x="3713705" y="4902614"/>
            <a:ext cx="2909456" cy="202546"/>
          </a:xfrm>
          <a:prstGeom prst="rect">
            <a:avLst/>
          </a:prstGeom>
          <a:solidFill>
            <a:srgbClr val="A000FF">
              <a:alpha val="20000"/>
            </a:srgbClr>
          </a:solidFill>
          <a:ln w="6350" cap="flat" cmpd="sng" algn="ctr">
            <a:solidFill>
              <a:srgbClr val="7400C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51443" tIns="16333" bIns="16333" rtlCol="0" anchor="ctr"/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7675" algn="l"/>
              </a:tabLst>
              <a:defRPr kumimoji="0" sz="2400" b="0" i="0" u="none" strike="noStrike" kern="0" cap="none" spc="0" normalizeH="0" baseline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raphik Semibold"/>
              </a:defRPr>
            </a:lvl1pPr>
            <a:lvl2pPr marL="457189" defTabSz="914377"/>
            <a:lvl3pPr marL="914377" defTabSz="914377"/>
            <a:lvl4pPr marL="1371566" defTabSz="914377"/>
            <a:lvl5pPr marL="1828754" defTabSz="914377"/>
            <a:lvl6pPr marL="2285943" defTabSz="914377"/>
            <a:lvl7pPr marL="2743131" defTabSz="914377"/>
            <a:lvl8pPr marL="3200320" defTabSz="914377"/>
            <a:lvl9pPr marL="3657509" defTabSz="914377"/>
          </a:lstStyle>
          <a:p>
            <a:pPr marL="0" marR="0" lvl="0" indent="0" algn="ctr" defTabSz="3052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7675" algn="l"/>
              </a:tabLst>
              <a:defRPr/>
            </a:pPr>
            <a:r>
              <a:rPr kumimoji="0" lang="en-GB" sz="11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raphik Semibold"/>
                <a:ea typeface="+mn-ea"/>
                <a:cs typeface="+mn-cs"/>
              </a:rPr>
              <a:t>Business Value Streams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CB138EE6-D0AB-425E-6880-AC387F29D3C6}"/>
              </a:ext>
            </a:extLst>
          </p:cNvPr>
          <p:cNvSpPr txBox="1"/>
          <p:nvPr/>
        </p:nvSpPr>
        <p:spPr>
          <a:xfrm>
            <a:off x="3713705" y="5146625"/>
            <a:ext cx="2909456" cy="1222260"/>
          </a:xfrm>
          <a:prstGeom prst="rect">
            <a:avLst/>
          </a:prstGeom>
          <a:solidFill>
            <a:srgbClr val="A000FF">
              <a:alpha val="20000"/>
            </a:srgbClr>
          </a:solidFill>
          <a:ln w="6350" cap="flat" cmpd="sng" algn="ctr">
            <a:solidFill>
              <a:srgbClr val="7400C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51443" tIns="16333" bIns="16333" rtlCol="0" anchor="t"/>
          <a:lstStyle>
            <a:defPPr>
              <a:defRPr lang="en-US"/>
            </a:defPPr>
            <a:lvl1pPr marL="171450" marR="0" lvl="0" indent="-17145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900" b="0" i="0" u="none" strike="noStrike" kern="0" cap="none" spc="0" normalizeH="0" baseline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</a:defRPr>
            </a:lvl1pPr>
            <a:lvl2pPr marL="457189" defTabSz="914377"/>
            <a:lvl3pPr marL="914377" defTabSz="914377"/>
            <a:lvl4pPr marL="1371566" defTabSz="914377"/>
            <a:lvl5pPr marL="1828754" defTabSz="914377"/>
            <a:lvl6pPr marL="2285943" defTabSz="914377"/>
            <a:lvl7pPr marL="2743131" defTabSz="914377"/>
            <a:lvl8pPr marL="3200320" defTabSz="914377"/>
            <a:lvl9pPr marL="3657509" defTabSz="914377"/>
          </a:lstStyle>
          <a:p>
            <a:pPr>
              <a:spcBef>
                <a:spcPts val="600"/>
              </a:spcBef>
            </a:pPr>
            <a:r>
              <a:rPr lang="en-GB" sz="800"/>
              <a:t>We fund technology through an annual planning cycle, but the business says we're too slow to respond - how do we shift to value-stream-based funding?</a:t>
            </a:r>
          </a:p>
          <a:p>
            <a:pPr>
              <a:spcBef>
                <a:spcPts val="600"/>
              </a:spcBef>
            </a:pPr>
            <a:r>
              <a:rPr lang="en-GB" sz="800"/>
              <a:t>How do we connect our technology investments directly to business outcomes so the CFO can see what each dollar is producing?</a:t>
            </a:r>
          </a:p>
        </p:txBody>
      </p:sp>
      <p:grpSp>
        <p:nvGrpSpPr>
          <p:cNvPr id="51" name="Group 127">
            <a:extLst>
              <a:ext uri="{FF2B5EF4-FFF2-40B4-BE49-F238E27FC236}">
                <a16:creationId xmlns:a16="http://schemas.microsoft.com/office/drawing/2014/main" id="{7597F0B5-B75C-07CD-C344-A689AB632DB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567069" y="4856891"/>
            <a:ext cx="264067" cy="176270"/>
            <a:chOff x="4656" y="1821"/>
            <a:chExt cx="441" cy="431"/>
          </a:xfrm>
          <a:solidFill>
            <a:schemeClr val="tx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2" name="Freeform 128">
              <a:extLst>
                <a:ext uri="{FF2B5EF4-FFF2-40B4-BE49-F238E27FC236}">
                  <a16:creationId xmlns:a16="http://schemas.microsoft.com/office/drawing/2014/main" id="{6C959E50-649A-7263-DF03-FDBB546568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2" y="2037"/>
              <a:ext cx="415" cy="215"/>
            </a:xfrm>
            <a:custGeom>
              <a:avLst/>
              <a:gdLst>
                <a:gd name="T0" fmla="*/ 7 w 271"/>
                <a:gd name="T1" fmla="*/ 144 h 144"/>
                <a:gd name="T2" fmla="*/ 2 w 271"/>
                <a:gd name="T3" fmla="*/ 142 h 144"/>
                <a:gd name="T4" fmla="*/ 3 w 271"/>
                <a:gd name="T5" fmla="*/ 134 h 144"/>
                <a:gd name="T6" fmla="*/ 111 w 271"/>
                <a:gd name="T7" fmla="*/ 38 h 144"/>
                <a:gd name="T8" fmla="*/ 119 w 271"/>
                <a:gd name="T9" fmla="*/ 38 h 144"/>
                <a:gd name="T10" fmla="*/ 175 w 271"/>
                <a:gd name="T11" fmla="*/ 83 h 144"/>
                <a:gd name="T12" fmla="*/ 261 w 271"/>
                <a:gd name="T13" fmla="*/ 2 h 144"/>
                <a:gd name="T14" fmla="*/ 269 w 271"/>
                <a:gd name="T15" fmla="*/ 3 h 144"/>
                <a:gd name="T16" fmla="*/ 269 w 271"/>
                <a:gd name="T17" fmla="*/ 11 h 144"/>
                <a:gd name="T18" fmla="*/ 179 w 271"/>
                <a:gd name="T19" fmla="*/ 95 h 144"/>
                <a:gd name="T20" fmla="*/ 171 w 271"/>
                <a:gd name="T21" fmla="*/ 95 h 144"/>
                <a:gd name="T22" fmla="*/ 115 w 271"/>
                <a:gd name="T23" fmla="*/ 50 h 144"/>
                <a:gd name="T24" fmla="*/ 11 w 271"/>
                <a:gd name="T25" fmla="*/ 143 h 144"/>
                <a:gd name="T26" fmla="*/ 7 w 271"/>
                <a:gd name="T27" fmla="*/ 14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1" h="144">
                  <a:moveTo>
                    <a:pt x="7" y="144"/>
                  </a:moveTo>
                  <a:cubicBezTo>
                    <a:pt x="5" y="144"/>
                    <a:pt x="4" y="144"/>
                    <a:pt x="2" y="142"/>
                  </a:cubicBezTo>
                  <a:cubicBezTo>
                    <a:pt x="0" y="140"/>
                    <a:pt x="0" y="136"/>
                    <a:pt x="3" y="134"/>
                  </a:cubicBezTo>
                  <a:cubicBezTo>
                    <a:pt x="111" y="38"/>
                    <a:pt x="111" y="38"/>
                    <a:pt x="111" y="38"/>
                  </a:cubicBezTo>
                  <a:cubicBezTo>
                    <a:pt x="113" y="36"/>
                    <a:pt x="116" y="36"/>
                    <a:pt x="119" y="38"/>
                  </a:cubicBezTo>
                  <a:cubicBezTo>
                    <a:pt x="175" y="83"/>
                    <a:pt x="175" y="83"/>
                    <a:pt x="175" y="83"/>
                  </a:cubicBezTo>
                  <a:cubicBezTo>
                    <a:pt x="261" y="2"/>
                    <a:pt x="261" y="2"/>
                    <a:pt x="261" y="2"/>
                  </a:cubicBezTo>
                  <a:cubicBezTo>
                    <a:pt x="263" y="0"/>
                    <a:pt x="267" y="0"/>
                    <a:pt x="269" y="3"/>
                  </a:cubicBezTo>
                  <a:cubicBezTo>
                    <a:pt x="271" y="5"/>
                    <a:pt x="271" y="9"/>
                    <a:pt x="269" y="11"/>
                  </a:cubicBezTo>
                  <a:cubicBezTo>
                    <a:pt x="179" y="95"/>
                    <a:pt x="179" y="95"/>
                    <a:pt x="179" y="95"/>
                  </a:cubicBezTo>
                  <a:cubicBezTo>
                    <a:pt x="177" y="97"/>
                    <a:pt x="173" y="97"/>
                    <a:pt x="171" y="95"/>
                  </a:cubicBezTo>
                  <a:cubicBezTo>
                    <a:pt x="115" y="50"/>
                    <a:pt x="115" y="50"/>
                    <a:pt x="115" y="50"/>
                  </a:cubicBezTo>
                  <a:cubicBezTo>
                    <a:pt x="11" y="143"/>
                    <a:pt x="11" y="143"/>
                    <a:pt x="11" y="143"/>
                  </a:cubicBezTo>
                  <a:cubicBezTo>
                    <a:pt x="10" y="144"/>
                    <a:pt x="8" y="144"/>
                    <a:pt x="7" y="1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A000FF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53" name="Freeform 129">
              <a:extLst>
                <a:ext uri="{FF2B5EF4-FFF2-40B4-BE49-F238E27FC236}">
                  <a16:creationId xmlns:a16="http://schemas.microsoft.com/office/drawing/2014/main" id="{10FA3E11-FE5B-13C6-1302-1FE82253C93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7" y="2038"/>
              <a:ext cx="90" cy="90"/>
            </a:xfrm>
            <a:custGeom>
              <a:avLst/>
              <a:gdLst>
                <a:gd name="T0" fmla="*/ 53 w 59"/>
                <a:gd name="T1" fmla="*/ 60 h 60"/>
                <a:gd name="T2" fmla="*/ 47 w 59"/>
                <a:gd name="T3" fmla="*/ 54 h 60"/>
                <a:gd name="T4" fmla="*/ 47 w 59"/>
                <a:gd name="T5" fmla="*/ 12 h 60"/>
                <a:gd name="T6" fmla="*/ 6 w 59"/>
                <a:gd name="T7" fmla="*/ 12 h 60"/>
                <a:gd name="T8" fmla="*/ 0 w 59"/>
                <a:gd name="T9" fmla="*/ 6 h 60"/>
                <a:gd name="T10" fmla="*/ 6 w 59"/>
                <a:gd name="T11" fmla="*/ 0 h 60"/>
                <a:gd name="T12" fmla="*/ 53 w 59"/>
                <a:gd name="T13" fmla="*/ 0 h 60"/>
                <a:gd name="T14" fmla="*/ 59 w 59"/>
                <a:gd name="T15" fmla="*/ 6 h 60"/>
                <a:gd name="T16" fmla="*/ 59 w 59"/>
                <a:gd name="T17" fmla="*/ 54 h 60"/>
                <a:gd name="T18" fmla="*/ 53 w 59"/>
                <a:gd name="T19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9" h="60">
                  <a:moveTo>
                    <a:pt x="53" y="60"/>
                  </a:moveTo>
                  <a:cubicBezTo>
                    <a:pt x="50" y="60"/>
                    <a:pt x="47" y="57"/>
                    <a:pt x="47" y="54"/>
                  </a:cubicBezTo>
                  <a:cubicBezTo>
                    <a:pt x="47" y="12"/>
                    <a:pt x="47" y="12"/>
                    <a:pt x="47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2" y="12"/>
                    <a:pt x="0" y="9"/>
                    <a:pt x="0" y="6"/>
                  </a:cubicBezTo>
                  <a:cubicBezTo>
                    <a:pt x="0" y="2"/>
                    <a:pt x="2" y="0"/>
                    <a:pt x="6" y="0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56" y="0"/>
                    <a:pt x="59" y="2"/>
                    <a:pt x="59" y="6"/>
                  </a:cubicBezTo>
                  <a:cubicBezTo>
                    <a:pt x="59" y="54"/>
                    <a:pt x="59" y="54"/>
                    <a:pt x="59" y="54"/>
                  </a:cubicBezTo>
                  <a:cubicBezTo>
                    <a:pt x="59" y="57"/>
                    <a:pt x="56" y="60"/>
                    <a:pt x="53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A000FF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54" name="Freeform 130">
              <a:extLst>
                <a:ext uri="{FF2B5EF4-FFF2-40B4-BE49-F238E27FC236}">
                  <a16:creationId xmlns:a16="http://schemas.microsoft.com/office/drawing/2014/main" id="{120CF0AC-F3DD-D523-93F9-EACA423C1DC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6" y="1821"/>
              <a:ext cx="331" cy="307"/>
            </a:xfrm>
            <a:custGeom>
              <a:avLst/>
              <a:gdLst>
                <a:gd name="T0" fmla="*/ 60 w 216"/>
                <a:gd name="T1" fmla="*/ 205 h 205"/>
                <a:gd name="T2" fmla="*/ 57 w 216"/>
                <a:gd name="T3" fmla="*/ 204 h 205"/>
                <a:gd name="T4" fmla="*/ 0 w 216"/>
                <a:gd name="T5" fmla="*/ 108 h 205"/>
                <a:gd name="T6" fmla="*/ 108 w 216"/>
                <a:gd name="T7" fmla="*/ 0 h 205"/>
                <a:gd name="T8" fmla="*/ 216 w 216"/>
                <a:gd name="T9" fmla="*/ 108 h 205"/>
                <a:gd name="T10" fmla="*/ 196 w 216"/>
                <a:gd name="T11" fmla="*/ 171 h 205"/>
                <a:gd name="T12" fmla="*/ 188 w 216"/>
                <a:gd name="T13" fmla="*/ 172 h 205"/>
                <a:gd name="T14" fmla="*/ 186 w 216"/>
                <a:gd name="T15" fmla="*/ 164 h 205"/>
                <a:gd name="T16" fmla="*/ 204 w 216"/>
                <a:gd name="T17" fmla="*/ 108 h 205"/>
                <a:gd name="T18" fmla="*/ 108 w 216"/>
                <a:gd name="T19" fmla="*/ 12 h 205"/>
                <a:gd name="T20" fmla="*/ 12 w 216"/>
                <a:gd name="T21" fmla="*/ 108 h 205"/>
                <a:gd name="T22" fmla="*/ 63 w 216"/>
                <a:gd name="T23" fmla="*/ 193 h 205"/>
                <a:gd name="T24" fmla="*/ 65 w 216"/>
                <a:gd name="T25" fmla="*/ 201 h 205"/>
                <a:gd name="T26" fmla="*/ 60 w 216"/>
                <a:gd name="T27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6" h="205">
                  <a:moveTo>
                    <a:pt x="60" y="205"/>
                  </a:moveTo>
                  <a:cubicBezTo>
                    <a:pt x="59" y="205"/>
                    <a:pt x="58" y="204"/>
                    <a:pt x="57" y="204"/>
                  </a:cubicBezTo>
                  <a:cubicBezTo>
                    <a:pt x="22" y="185"/>
                    <a:pt x="0" y="148"/>
                    <a:pt x="0" y="108"/>
                  </a:cubicBezTo>
                  <a:cubicBezTo>
                    <a:pt x="0" y="49"/>
                    <a:pt x="48" y="0"/>
                    <a:pt x="108" y="0"/>
                  </a:cubicBezTo>
                  <a:cubicBezTo>
                    <a:pt x="167" y="0"/>
                    <a:pt x="216" y="49"/>
                    <a:pt x="216" y="108"/>
                  </a:cubicBezTo>
                  <a:cubicBezTo>
                    <a:pt x="216" y="131"/>
                    <a:pt x="209" y="153"/>
                    <a:pt x="196" y="171"/>
                  </a:cubicBezTo>
                  <a:cubicBezTo>
                    <a:pt x="194" y="173"/>
                    <a:pt x="190" y="174"/>
                    <a:pt x="188" y="172"/>
                  </a:cubicBezTo>
                  <a:cubicBezTo>
                    <a:pt x="185" y="170"/>
                    <a:pt x="184" y="167"/>
                    <a:pt x="186" y="164"/>
                  </a:cubicBezTo>
                  <a:cubicBezTo>
                    <a:pt x="198" y="148"/>
                    <a:pt x="204" y="128"/>
                    <a:pt x="204" y="108"/>
                  </a:cubicBezTo>
                  <a:cubicBezTo>
                    <a:pt x="204" y="56"/>
                    <a:pt x="161" y="12"/>
                    <a:pt x="108" y="12"/>
                  </a:cubicBezTo>
                  <a:cubicBezTo>
                    <a:pt x="55" y="12"/>
                    <a:pt x="12" y="56"/>
                    <a:pt x="12" y="108"/>
                  </a:cubicBezTo>
                  <a:cubicBezTo>
                    <a:pt x="12" y="144"/>
                    <a:pt x="31" y="177"/>
                    <a:pt x="63" y="193"/>
                  </a:cubicBezTo>
                  <a:cubicBezTo>
                    <a:pt x="66" y="195"/>
                    <a:pt x="67" y="198"/>
                    <a:pt x="65" y="201"/>
                  </a:cubicBezTo>
                  <a:cubicBezTo>
                    <a:pt x="64" y="203"/>
                    <a:pt x="62" y="205"/>
                    <a:pt x="60" y="2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A000FF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55" name="Freeform 131">
              <a:extLst>
                <a:ext uri="{FF2B5EF4-FFF2-40B4-BE49-F238E27FC236}">
                  <a16:creationId xmlns:a16="http://schemas.microsoft.com/office/drawing/2014/main" id="{6CE124B6-AA61-CDBB-8E09-FABA17CD160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2" y="2035"/>
              <a:ext cx="19" cy="39"/>
            </a:xfrm>
            <a:custGeom>
              <a:avLst/>
              <a:gdLst>
                <a:gd name="T0" fmla="*/ 6 w 12"/>
                <a:gd name="T1" fmla="*/ 26 h 26"/>
                <a:gd name="T2" fmla="*/ 0 w 12"/>
                <a:gd name="T3" fmla="*/ 20 h 26"/>
                <a:gd name="T4" fmla="*/ 0 w 12"/>
                <a:gd name="T5" fmla="*/ 6 h 26"/>
                <a:gd name="T6" fmla="*/ 6 w 12"/>
                <a:gd name="T7" fmla="*/ 0 h 26"/>
                <a:gd name="T8" fmla="*/ 12 w 12"/>
                <a:gd name="T9" fmla="*/ 6 h 26"/>
                <a:gd name="T10" fmla="*/ 12 w 12"/>
                <a:gd name="T11" fmla="*/ 20 h 26"/>
                <a:gd name="T12" fmla="*/ 6 w 12"/>
                <a:gd name="T1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26">
                  <a:moveTo>
                    <a:pt x="6" y="26"/>
                  </a:moveTo>
                  <a:cubicBezTo>
                    <a:pt x="3" y="26"/>
                    <a:pt x="0" y="23"/>
                    <a:pt x="0" y="2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2" y="23"/>
                    <a:pt x="9" y="26"/>
                    <a:pt x="6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A000FF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56" name="Freeform 132">
              <a:extLst>
                <a:ext uri="{FF2B5EF4-FFF2-40B4-BE49-F238E27FC236}">
                  <a16:creationId xmlns:a16="http://schemas.microsoft.com/office/drawing/2014/main" id="{8243426D-C541-6C3B-21B4-3D20B5A9CAF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2" y="1893"/>
              <a:ext cx="19" cy="39"/>
            </a:xfrm>
            <a:custGeom>
              <a:avLst/>
              <a:gdLst>
                <a:gd name="T0" fmla="*/ 6 w 12"/>
                <a:gd name="T1" fmla="*/ 26 h 26"/>
                <a:gd name="T2" fmla="*/ 0 w 12"/>
                <a:gd name="T3" fmla="*/ 20 h 26"/>
                <a:gd name="T4" fmla="*/ 0 w 12"/>
                <a:gd name="T5" fmla="*/ 6 h 26"/>
                <a:gd name="T6" fmla="*/ 6 w 12"/>
                <a:gd name="T7" fmla="*/ 0 h 26"/>
                <a:gd name="T8" fmla="*/ 12 w 12"/>
                <a:gd name="T9" fmla="*/ 6 h 26"/>
                <a:gd name="T10" fmla="*/ 12 w 12"/>
                <a:gd name="T11" fmla="*/ 20 h 26"/>
                <a:gd name="T12" fmla="*/ 6 w 12"/>
                <a:gd name="T1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26">
                  <a:moveTo>
                    <a:pt x="6" y="26"/>
                  </a:moveTo>
                  <a:cubicBezTo>
                    <a:pt x="3" y="26"/>
                    <a:pt x="0" y="23"/>
                    <a:pt x="0" y="2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2" y="23"/>
                    <a:pt x="9" y="26"/>
                    <a:pt x="6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A000FF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57" name="Freeform 133">
              <a:extLst>
                <a:ext uri="{FF2B5EF4-FFF2-40B4-BE49-F238E27FC236}">
                  <a16:creationId xmlns:a16="http://schemas.microsoft.com/office/drawing/2014/main" id="{46A697FC-2D16-E1D2-B8BD-A5082259656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0" y="1914"/>
              <a:ext cx="81" cy="139"/>
            </a:xfrm>
            <a:custGeom>
              <a:avLst/>
              <a:gdLst>
                <a:gd name="T0" fmla="*/ 27 w 53"/>
                <a:gd name="T1" fmla="*/ 93 h 93"/>
                <a:gd name="T2" fmla="*/ 0 w 53"/>
                <a:gd name="T3" fmla="*/ 67 h 93"/>
                <a:gd name="T4" fmla="*/ 6 w 53"/>
                <a:gd name="T5" fmla="*/ 61 h 93"/>
                <a:gd name="T6" fmla="*/ 12 w 53"/>
                <a:gd name="T7" fmla="*/ 67 h 93"/>
                <a:gd name="T8" fmla="*/ 27 w 53"/>
                <a:gd name="T9" fmla="*/ 81 h 93"/>
                <a:gd name="T10" fmla="*/ 41 w 53"/>
                <a:gd name="T11" fmla="*/ 67 h 93"/>
                <a:gd name="T12" fmla="*/ 27 w 53"/>
                <a:gd name="T13" fmla="*/ 52 h 93"/>
                <a:gd name="T14" fmla="*/ 0 w 53"/>
                <a:gd name="T15" fmla="*/ 26 h 93"/>
                <a:gd name="T16" fmla="*/ 27 w 53"/>
                <a:gd name="T17" fmla="*/ 0 h 93"/>
                <a:gd name="T18" fmla="*/ 53 w 53"/>
                <a:gd name="T19" fmla="*/ 26 h 93"/>
                <a:gd name="T20" fmla="*/ 47 w 53"/>
                <a:gd name="T21" fmla="*/ 32 h 93"/>
                <a:gd name="T22" fmla="*/ 41 w 53"/>
                <a:gd name="T23" fmla="*/ 26 h 93"/>
                <a:gd name="T24" fmla="*/ 27 w 53"/>
                <a:gd name="T25" fmla="*/ 12 h 93"/>
                <a:gd name="T26" fmla="*/ 12 w 53"/>
                <a:gd name="T27" fmla="*/ 26 h 93"/>
                <a:gd name="T28" fmla="*/ 27 w 53"/>
                <a:gd name="T29" fmla="*/ 40 h 93"/>
                <a:gd name="T30" fmla="*/ 53 w 53"/>
                <a:gd name="T31" fmla="*/ 67 h 93"/>
                <a:gd name="T32" fmla="*/ 27 w 53"/>
                <a:gd name="T33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3" h="93">
                  <a:moveTo>
                    <a:pt x="27" y="93"/>
                  </a:moveTo>
                  <a:cubicBezTo>
                    <a:pt x="12" y="93"/>
                    <a:pt x="0" y="81"/>
                    <a:pt x="0" y="67"/>
                  </a:cubicBezTo>
                  <a:cubicBezTo>
                    <a:pt x="0" y="64"/>
                    <a:pt x="3" y="61"/>
                    <a:pt x="6" y="61"/>
                  </a:cubicBezTo>
                  <a:cubicBezTo>
                    <a:pt x="10" y="61"/>
                    <a:pt x="12" y="64"/>
                    <a:pt x="12" y="67"/>
                  </a:cubicBezTo>
                  <a:cubicBezTo>
                    <a:pt x="12" y="75"/>
                    <a:pt x="19" y="81"/>
                    <a:pt x="27" y="81"/>
                  </a:cubicBezTo>
                  <a:cubicBezTo>
                    <a:pt x="35" y="81"/>
                    <a:pt x="41" y="75"/>
                    <a:pt x="41" y="67"/>
                  </a:cubicBezTo>
                  <a:cubicBezTo>
                    <a:pt x="41" y="59"/>
                    <a:pt x="35" y="52"/>
                    <a:pt x="27" y="52"/>
                  </a:cubicBezTo>
                  <a:cubicBezTo>
                    <a:pt x="12" y="52"/>
                    <a:pt x="0" y="41"/>
                    <a:pt x="0" y="26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1" y="0"/>
                    <a:pt x="53" y="12"/>
                    <a:pt x="53" y="26"/>
                  </a:cubicBezTo>
                  <a:cubicBezTo>
                    <a:pt x="53" y="29"/>
                    <a:pt x="51" y="32"/>
                    <a:pt x="47" y="32"/>
                  </a:cubicBezTo>
                  <a:cubicBezTo>
                    <a:pt x="44" y="32"/>
                    <a:pt x="41" y="29"/>
                    <a:pt x="41" y="26"/>
                  </a:cubicBezTo>
                  <a:cubicBezTo>
                    <a:pt x="41" y="18"/>
                    <a:pt x="35" y="12"/>
                    <a:pt x="27" y="12"/>
                  </a:cubicBezTo>
                  <a:cubicBezTo>
                    <a:pt x="19" y="12"/>
                    <a:pt x="12" y="18"/>
                    <a:pt x="12" y="26"/>
                  </a:cubicBezTo>
                  <a:cubicBezTo>
                    <a:pt x="12" y="34"/>
                    <a:pt x="19" y="40"/>
                    <a:pt x="27" y="40"/>
                  </a:cubicBezTo>
                  <a:cubicBezTo>
                    <a:pt x="41" y="40"/>
                    <a:pt x="53" y="52"/>
                    <a:pt x="53" y="67"/>
                  </a:cubicBezTo>
                  <a:cubicBezTo>
                    <a:pt x="53" y="81"/>
                    <a:pt x="41" y="93"/>
                    <a:pt x="27" y="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A000FF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10997878-F4F5-0CBC-6A15-B17793A656AF}"/>
              </a:ext>
            </a:extLst>
          </p:cNvPr>
          <p:cNvSpPr txBox="1"/>
          <p:nvPr/>
        </p:nvSpPr>
        <p:spPr>
          <a:xfrm>
            <a:off x="567634" y="3259749"/>
            <a:ext cx="2909455" cy="202546"/>
          </a:xfrm>
          <a:prstGeom prst="rect">
            <a:avLst/>
          </a:prstGeom>
          <a:solidFill>
            <a:srgbClr val="A000FF">
              <a:alpha val="20000"/>
            </a:srgbClr>
          </a:solidFill>
          <a:ln w="6350" cap="flat" cmpd="sng" algn="ctr">
            <a:solidFill>
              <a:srgbClr val="7400C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51443" tIns="16333" bIns="16333" rtlCol="0" anchor="ctr"/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7675" algn="l"/>
              </a:tabLst>
              <a:defRPr kumimoji="0" sz="2400" b="0" i="0" u="none" strike="noStrike" kern="0" cap="none" spc="0" normalizeH="0" baseline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raphik Semibold"/>
              </a:defRPr>
            </a:lvl1pPr>
            <a:lvl2pPr marL="457189" defTabSz="914377"/>
            <a:lvl3pPr marL="914377" defTabSz="914377"/>
            <a:lvl4pPr marL="1371566" defTabSz="914377"/>
            <a:lvl5pPr marL="1828754" defTabSz="914377"/>
            <a:lvl6pPr marL="2285943" defTabSz="914377"/>
            <a:lvl7pPr marL="2743131" defTabSz="914377"/>
            <a:lvl8pPr marL="3200320" defTabSz="914377"/>
            <a:lvl9pPr marL="3657509" defTabSz="914377"/>
          </a:lstStyle>
          <a:p>
            <a:pPr marL="0" marR="0" lvl="0" indent="0" algn="ctr" defTabSz="3052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7675" algn="l"/>
              </a:tabLst>
              <a:defRPr/>
            </a:pPr>
            <a:r>
              <a:rPr kumimoji="0" lang="en-US" sz="11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raphik Semibold"/>
                <a:ea typeface="+mn-ea"/>
                <a:cs typeface="+mn-cs"/>
              </a:rPr>
              <a:t>Modernization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FEBD946-51A8-3CE1-ED8B-030F817041CE}"/>
              </a:ext>
            </a:extLst>
          </p:cNvPr>
          <p:cNvSpPr txBox="1"/>
          <p:nvPr/>
        </p:nvSpPr>
        <p:spPr>
          <a:xfrm>
            <a:off x="567634" y="3503761"/>
            <a:ext cx="2909455" cy="1222260"/>
          </a:xfrm>
          <a:prstGeom prst="rect">
            <a:avLst/>
          </a:prstGeom>
          <a:solidFill>
            <a:srgbClr val="A000FF">
              <a:alpha val="20000"/>
            </a:srgbClr>
          </a:solidFill>
          <a:ln w="6350" cap="flat" cmpd="sng" algn="ctr">
            <a:solidFill>
              <a:srgbClr val="7400C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51443" tIns="16333" bIns="16333" rtlCol="0" anchor="t"/>
          <a:lstStyle>
            <a:defPPr>
              <a:defRPr lang="en-US"/>
            </a:defPPr>
            <a:lvl1pPr marL="171450" marR="0" lvl="0" indent="-17145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900" b="0" i="0" u="none" strike="noStrike" kern="0" cap="none" spc="0" normalizeH="0" baseline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</a:defRPr>
            </a:lvl1pPr>
            <a:lvl2pPr marL="457189" defTabSz="914377"/>
            <a:lvl3pPr marL="914377" defTabSz="914377"/>
            <a:lvl4pPr marL="1371566" defTabSz="914377"/>
            <a:lvl5pPr marL="1828754" defTabSz="914377"/>
            <a:lvl6pPr marL="2285943" defTabSz="914377"/>
            <a:lvl7pPr marL="2743131" defTabSz="914377"/>
            <a:lvl8pPr marL="3200320" defTabSz="914377"/>
            <a:lvl9pPr marL="3657509" defTabSz="914377"/>
          </a:lstStyle>
          <a:p>
            <a:pPr>
              <a:spcBef>
                <a:spcPts val="600"/>
              </a:spcBef>
            </a:pPr>
            <a:r>
              <a:rPr lang="en-GB" sz="800"/>
              <a:t>What's the modernization sequence that balances risk, cost, and speed?</a:t>
            </a:r>
          </a:p>
          <a:p>
            <a:pPr>
              <a:spcBef>
                <a:spcPts val="600"/>
              </a:spcBef>
            </a:pPr>
            <a:r>
              <a:rPr lang="en-GB" sz="800"/>
              <a:t>How do we restart our stalled ERP transformation in a way that actually delivers?</a:t>
            </a:r>
          </a:p>
          <a:p>
            <a:pPr>
              <a:spcBef>
                <a:spcPts val="600"/>
              </a:spcBef>
            </a:pPr>
            <a:r>
              <a:rPr lang="en-GB" sz="800"/>
              <a:t>How do we modernize our core without disrupting the business? </a:t>
            </a:r>
          </a:p>
        </p:txBody>
      </p:sp>
      <p:grpSp>
        <p:nvGrpSpPr>
          <p:cNvPr id="58" name="Group 66">
            <a:extLst>
              <a:ext uri="{FF2B5EF4-FFF2-40B4-BE49-F238E27FC236}">
                <a16:creationId xmlns:a16="http://schemas.microsoft.com/office/drawing/2014/main" id="{62AC64A4-6286-572D-885E-B7A265C9C58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8294" y="3195549"/>
            <a:ext cx="258679" cy="176270"/>
            <a:chOff x="5504" y="436"/>
            <a:chExt cx="430" cy="429"/>
          </a:xfrm>
          <a:solidFill>
            <a:srgbClr val="FFFF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9" name="Freeform 67">
              <a:extLst>
                <a:ext uri="{FF2B5EF4-FFF2-40B4-BE49-F238E27FC236}">
                  <a16:creationId xmlns:a16="http://schemas.microsoft.com/office/drawing/2014/main" id="{BBA338B9-F63F-F9FA-2317-654EC2652B9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04" y="436"/>
              <a:ext cx="430" cy="429"/>
            </a:xfrm>
            <a:custGeom>
              <a:avLst/>
              <a:gdLst>
                <a:gd name="T0" fmla="*/ 260 w 290"/>
                <a:gd name="T1" fmla="*/ 0 h 290"/>
                <a:gd name="T2" fmla="*/ 31 w 290"/>
                <a:gd name="T3" fmla="*/ 0 h 290"/>
                <a:gd name="T4" fmla="*/ 0 w 290"/>
                <a:gd name="T5" fmla="*/ 30 h 290"/>
                <a:gd name="T6" fmla="*/ 0 w 290"/>
                <a:gd name="T7" fmla="*/ 260 h 290"/>
                <a:gd name="T8" fmla="*/ 31 w 290"/>
                <a:gd name="T9" fmla="*/ 290 h 290"/>
                <a:gd name="T10" fmla="*/ 260 w 290"/>
                <a:gd name="T11" fmla="*/ 290 h 290"/>
                <a:gd name="T12" fmla="*/ 290 w 290"/>
                <a:gd name="T13" fmla="*/ 260 h 290"/>
                <a:gd name="T14" fmla="*/ 290 w 290"/>
                <a:gd name="T15" fmla="*/ 30 h 290"/>
                <a:gd name="T16" fmla="*/ 260 w 290"/>
                <a:gd name="T17" fmla="*/ 0 h 290"/>
                <a:gd name="T18" fmla="*/ 278 w 290"/>
                <a:gd name="T19" fmla="*/ 260 h 290"/>
                <a:gd name="T20" fmla="*/ 260 w 290"/>
                <a:gd name="T21" fmla="*/ 278 h 290"/>
                <a:gd name="T22" fmla="*/ 31 w 290"/>
                <a:gd name="T23" fmla="*/ 278 h 290"/>
                <a:gd name="T24" fmla="*/ 13 w 290"/>
                <a:gd name="T25" fmla="*/ 260 h 290"/>
                <a:gd name="T26" fmla="*/ 13 w 290"/>
                <a:gd name="T27" fmla="*/ 30 h 290"/>
                <a:gd name="T28" fmla="*/ 31 w 290"/>
                <a:gd name="T29" fmla="*/ 12 h 290"/>
                <a:gd name="T30" fmla="*/ 260 w 290"/>
                <a:gd name="T31" fmla="*/ 12 h 290"/>
                <a:gd name="T32" fmla="*/ 278 w 290"/>
                <a:gd name="T33" fmla="*/ 30 h 290"/>
                <a:gd name="T34" fmla="*/ 278 w 290"/>
                <a:gd name="T35" fmla="*/ 260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90" h="290">
                  <a:moveTo>
                    <a:pt x="260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14" y="0"/>
                    <a:pt x="0" y="14"/>
                    <a:pt x="0" y="30"/>
                  </a:cubicBezTo>
                  <a:cubicBezTo>
                    <a:pt x="0" y="260"/>
                    <a:pt x="0" y="260"/>
                    <a:pt x="0" y="260"/>
                  </a:cubicBezTo>
                  <a:cubicBezTo>
                    <a:pt x="0" y="276"/>
                    <a:pt x="14" y="290"/>
                    <a:pt x="31" y="290"/>
                  </a:cubicBezTo>
                  <a:cubicBezTo>
                    <a:pt x="260" y="290"/>
                    <a:pt x="260" y="290"/>
                    <a:pt x="260" y="290"/>
                  </a:cubicBezTo>
                  <a:cubicBezTo>
                    <a:pt x="276" y="290"/>
                    <a:pt x="290" y="276"/>
                    <a:pt x="290" y="260"/>
                  </a:cubicBezTo>
                  <a:cubicBezTo>
                    <a:pt x="290" y="30"/>
                    <a:pt x="290" y="30"/>
                    <a:pt x="290" y="30"/>
                  </a:cubicBezTo>
                  <a:cubicBezTo>
                    <a:pt x="290" y="14"/>
                    <a:pt x="276" y="0"/>
                    <a:pt x="260" y="0"/>
                  </a:cubicBezTo>
                  <a:close/>
                  <a:moveTo>
                    <a:pt x="278" y="260"/>
                  </a:moveTo>
                  <a:cubicBezTo>
                    <a:pt x="278" y="270"/>
                    <a:pt x="270" y="278"/>
                    <a:pt x="260" y="278"/>
                  </a:cubicBezTo>
                  <a:cubicBezTo>
                    <a:pt x="31" y="278"/>
                    <a:pt x="31" y="278"/>
                    <a:pt x="31" y="278"/>
                  </a:cubicBezTo>
                  <a:cubicBezTo>
                    <a:pt x="21" y="278"/>
                    <a:pt x="13" y="270"/>
                    <a:pt x="13" y="26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20"/>
                    <a:pt x="21" y="12"/>
                    <a:pt x="3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70" y="12"/>
                    <a:pt x="278" y="20"/>
                    <a:pt x="278" y="30"/>
                  </a:cubicBezTo>
                  <a:lnTo>
                    <a:pt x="278" y="2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A000FF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60" name="Freeform 68">
              <a:extLst>
                <a:ext uri="{FF2B5EF4-FFF2-40B4-BE49-F238E27FC236}">
                  <a16:creationId xmlns:a16="http://schemas.microsoft.com/office/drawing/2014/main" id="{3501CBCA-CFF2-75BD-5344-738342F3EAD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0" y="471"/>
              <a:ext cx="108" cy="108"/>
            </a:xfrm>
            <a:custGeom>
              <a:avLst/>
              <a:gdLst>
                <a:gd name="T0" fmla="*/ 57 w 73"/>
                <a:gd name="T1" fmla="*/ 0 h 73"/>
                <a:gd name="T2" fmla="*/ 17 w 73"/>
                <a:gd name="T3" fmla="*/ 0 h 73"/>
                <a:gd name="T4" fmla="*/ 0 w 73"/>
                <a:gd name="T5" fmla="*/ 16 h 73"/>
                <a:gd name="T6" fmla="*/ 0 w 73"/>
                <a:gd name="T7" fmla="*/ 57 h 73"/>
                <a:gd name="T8" fmla="*/ 17 w 73"/>
                <a:gd name="T9" fmla="*/ 73 h 73"/>
                <a:gd name="T10" fmla="*/ 57 w 73"/>
                <a:gd name="T11" fmla="*/ 73 h 73"/>
                <a:gd name="T12" fmla="*/ 73 w 73"/>
                <a:gd name="T13" fmla="*/ 57 h 73"/>
                <a:gd name="T14" fmla="*/ 73 w 73"/>
                <a:gd name="T15" fmla="*/ 16 h 73"/>
                <a:gd name="T16" fmla="*/ 57 w 73"/>
                <a:gd name="T17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3" h="73">
                  <a:moveTo>
                    <a:pt x="57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6"/>
                    <a:pt x="8" y="73"/>
                    <a:pt x="17" y="73"/>
                  </a:cubicBezTo>
                  <a:cubicBezTo>
                    <a:pt x="57" y="73"/>
                    <a:pt x="57" y="73"/>
                    <a:pt x="57" y="73"/>
                  </a:cubicBezTo>
                  <a:cubicBezTo>
                    <a:pt x="66" y="73"/>
                    <a:pt x="73" y="66"/>
                    <a:pt x="73" y="57"/>
                  </a:cubicBezTo>
                  <a:cubicBezTo>
                    <a:pt x="73" y="16"/>
                    <a:pt x="73" y="16"/>
                    <a:pt x="73" y="16"/>
                  </a:cubicBezTo>
                  <a:cubicBezTo>
                    <a:pt x="73" y="8"/>
                    <a:pt x="66" y="0"/>
                    <a:pt x="5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A000FF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61" name="Freeform 69">
              <a:extLst>
                <a:ext uri="{FF2B5EF4-FFF2-40B4-BE49-F238E27FC236}">
                  <a16:creationId xmlns:a16="http://schemas.microsoft.com/office/drawing/2014/main" id="{A8DE199E-B96B-B9BA-9D3D-795743DBBF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90" y="597"/>
              <a:ext cx="108" cy="107"/>
            </a:xfrm>
            <a:custGeom>
              <a:avLst/>
              <a:gdLst>
                <a:gd name="T0" fmla="*/ 57 w 73"/>
                <a:gd name="T1" fmla="*/ 0 h 72"/>
                <a:gd name="T2" fmla="*/ 17 w 73"/>
                <a:gd name="T3" fmla="*/ 0 h 72"/>
                <a:gd name="T4" fmla="*/ 0 w 73"/>
                <a:gd name="T5" fmla="*/ 16 h 72"/>
                <a:gd name="T6" fmla="*/ 0 w 73"/>
                <a:gd name="T7" fmla="*/ 56 h 72"/>
                <a:gd name="T8" fmla="*/ 17 w 73"/>
                <a:gd name="T9" fmla="*/ 72 h 72"/>
                <a:gd name="T10" fmla="*/ 57 w 73"/>
                <a:gd name="T11" fmla="*/ 72 h 72"/>
                <a:gd name="T12" fmla="*/ 73 w 73"/>
                <a:gd name="T13" fmla="*/ 56 h 72"/>
                <a:gd name="T14" fmla="*/ 73 w 73"/>
                <a:gd name="T15" fmla="*/ 16 h 72"/>
                <a:gd name="T16" fmla="*/ 57 w 73"/>
                <a:gd name="T17" fmla="*/ 0 h 72"/>
                <a:gd name="T18" fmla="*/ 61 w 73"/>
                <a:gd name="T19" fmla="*/ 56 h 72"/>
                <a:gd name="T20" fmla="*/ 57 w 73"/>
                <a:gd name="T21" fmla="*/ 60 h 72"/>
                <a:gd name="T22" fmla="*/ 17 w 73"/>
                <a:gd name="T23" fmla="*/ 60 h 72"/>
                <a:gd name="T24" fmla="*/ 13 w 73"/>
                <a:gd name="T25" fmla="*/ 56 h 72"/>
                <a:gd name="T26" fmla="*/ 13 w 73"/>
                <a:gd name="T27" fmla="*/ 16 h 72"/>
                <a:gd name="T28" fmla="*/ 17 w 73"/>
                <a:gd name="T29" fmla="*/ 12 h 72"/>
                <a:gd name="T30" fmla="*/ 57 w 73"/>
                <a:gd name="T31" fmla="*/ 12 h 72"/>
                <a:gd name="T32" fmla="*/ 61 w 73"/>
                <a:gd name="T33" fmla="*/ 16 h 72"/>
                <a:gd name="T34" fmla="*/ 61 w 73"/>
                <a:gd name="T35" fmla="*/ 5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3" h="72">
                  <a:moveTo>
                    <a:pt x="57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7"/>
                    <a:pt x="0" y="1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5"/>
                    <a:pt x="8" y="72"/>
                    <a:pt x="17" y="72"/>
                  </a:cubicBezTo>
                  <a:cubicBezTo>
                    <a:pt x="57" y="72"/>
                    <a:pt x="57" y="72"/>
                    <a:pt x="57" y="72"/>
                  </a:cubicBezTo>
                  <a:cubicBezTo>
                    <a:pt x="66" y="72"/>
                    <a:pt x="73" y="65"/>
                    <a:pt x="73" y="56"/>
                  </a:cubicBezTo>
                  <a:cubicBezTo>
                    <a:pt x="73" y="16"/>
                    <a:pt x="73" y="16"/>
                    <a:pt x="73" y="16"/>
                  </a:cubicBezTo>
                  <a:cubicBezTo>
                    <a:pt x="73" y="7"/>
                    <a:pt x="66" y="0"/>
                    <a:pt x="57" y="0"/>
                  </a:cubicBezTo>
                  <a:close/>
                  <a:moveTo>
                    <a:pt x="61" y="56"/>
                  </a:moveTo>
                  <a:cubicBezTo>
                    <a:pt x="61" y="58"/>
                    <a:pt x="59" y="60"/>
                    <a:pt x="57" y="60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4" y="60"/>
                    <a:pt x="13" y="58"/>
                    <a:pt x="13" y="5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4"/>
                    <a:pt x="14" y="12"/>
                    <a:pt x="17" y="12"/>
                  </a:cubicBezTo>
                  <a:cubicBezTo>
                    <a:pt x="57" y="12"/>
                    <a:pt x="57" y="12"/>
                    <a:pt x="57" y="12"/>
                  </a:cubicBezTo>
                  <a:cubicBezTo>
                    <a:pt x="59" y="12"/>
                    <a:pt x="61" y="14"/>
                    <a:pt x="61" y="16"/>
                  </a:cubicBezTo>
                  <a:lnTo>
                    <a:pt x="61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A000FF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62" name="Freeform 70">
              <a:extLst>
                <a:ext uri="{FF2B5EF4-FFF2-40B4-BE49-F238E27FC236}">
                  <a16:creationId xmlns:a16="http://schemas.microsoft.com/office/drawing/2014/main" id="{CA78864D-D702-E2A6-79AF-E8A6648B8A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90" y="721"/>
              <a:ext cx="108" cy="109"/>
            </a:xfrm>
            <a:custGeom>
              <a:avLst/>
              <a:gdLst>
                <a:gd name="T0" fmla="*/ 57 w 73"/>
                <a:gd name="T1" fmla="*/ 0 h 73"/>
                <a:gd name="T2" fmla="*/ 17 w 73"/>
                <a:gd name="T3" fmla="*/ 0 h 73"/>
                <a:gd name="T4" fmla="*/ 0 w 73"/>
                <a:gd name="T5" fmla="*/ 16 h 73"/>
                <a:gd name="T6" fmla="*/ 0 w 73"/>
                <a:gd name="T7" fmla="*/ 57 h 73"/>
                <a:gd name="T8" fmla="*/ 17 w 73"/>
                <a:gd name="T9" fmla="*/ 73 h 73"/>
                <a:gd name="T10" fmla="*/ 57 w 73"/>
                <a:gd name="T11" fmla="*/ 73 h 73"/>
                <a:gd name="T12" fmla="*/ 73 w 73"/>
                <a:gd name="T13" fmla="*/ 57 h 73"/>
                <a:gd name="T14" fmla="*/ 73 w 73"/>
                <a:gd name="T15" fmla="*/ 16 h 73"/>
                <a:gd name="T16" fmla="*/ 57 w 73"/>
                <a:gd name="T17" fmla="*/ 0 h 73"/>
                <a:gd name="T18" fmla="*/ 61 w 73"/>
                <a:gd name="T19" fmla="*/ 57 h 73"/>
                <a:gd name="T20" fmla="*/ 57 w 73"/>
                <a:gd name="T21" fmla="*/ 61 h 73"/>
                <a:gd name="T22" fmla="*/ 17 w 73"/>
                <a:gd name="T23" fmla="*/ 61 h 73"/>
                <a:gd name="T24" fmla="*/ 13 w 73"/>
                <a:gd name="T25" fmla="*/ 57 h 73"/>
                <a:gd name="T26" fmla="*/ 13 w 73"/>
                <a:gd name="T27" fmla="*/ 16 h 73"/>
                <a:gd name="T28" fmla="*/ 17 w 73"/>
                <a:gd name="T29" fmla="*/ 12 h 73"/>
                <a:gd name="T30" fmla="*/ 57 w 73"/>
                <a:gd name="T31" fmla="*/ 12 h 73"/>
                <a:gd name="T32" fmla="*/ 61 w 73"/>
                <a:gd name="T33" fmla="*/ 16 h 73"/>
                <a:gd name="T34" fmla="*/ 61 w 73"/>
                <a:gd name="T35" fmla="*/ 5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3" h="73">
                  <a:moveTo>
                    <a:pt x="57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5"/>
                    <a:pt x="8" y="73"/>
                    <a:pt x="17" y="73"/>
                  </a:cubicBezTo>
                  <a:cubicBezTo>
                    <a:pt x="57" y="73"/>
                    <a:pt x="57" y="73"/>
                    <a:pt x="57" y="73"/>
                  </a:cubicBezTo>
                  <a:cubicBezTo>
                    <a:pt x="66" y="73"/>
                    <a:pt x="73" y="65"/>
                    <a:pt x="73" y="57"/>
                  </a:cubicBezTo>
                  <a:cubicBezTo>
                    <a:pt x="73" y="16"/>
                    <a:pt x="73" y="16"/>
                    <a:pt x="73" y="16"/>
                  </a:cubicBezTo>
                  <a:cubicBezTo>
                    <a:pt x="73" y="8"/>
                    <a:pt x="66" y="0"/>
                    <a:pt x="57" y="0"/>
                  </a:cubicBezTo>
                  <a:close/>
                  <a:moveTo>
                    <a:pt x="61" y="57"/>
                  </a:moveTo>
                  <a:cubicBezTo>
                    <a:pt x="61" y="59"/>
                    <a:pt x="59" y="61"/>
                    <a:pt x="57" y="61"/>
                  </a:cubicBezTo>
                  <a:cubicBezTo>
                    <a:pt x="17" y="61"/>
                    <a:pt x="17" y="61"/>
                    <a:pt x="17" y="61"/>
                  </a:cubicBezTo>
                  <a:cubicBezTo>
                    <a:pt x="14" y="61"/>
                    <a:pt x="13" y="59"/>
                    <a:pt x="13" y="57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4"/>
                    <a:pt x="14" y="12"/>
                    <a:pt x="17" y="12"/>
                  </a:cubicBezTo>
                  <a:cubicBezTo>
                    <a:pt x="57" y="12"/>
                    <a:pt x="57" y="12"/>
                    <a:pt x="57" y="12"/>
                  </a:cubicBezTo>
                  <a:cubicBezTo>
                    <a:pt x="59" y="12"/>
                    <a:pt x="61" y="14"/>
                    <a:pt x="61" y="16"/>
                  </a:cubicBezTo>
                  <a:lnTo>
                    <a:pt x="61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A000FF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63" name="Freeform 71">
              <a:extLst>
                <a:ext uri="{FF2B5EF4-FFF2-40B4-BE49-F238E27FC236}">
                  <a16:creationId xmlns:a16="http://schemas.microsoft.com/office/drawing/2014/main" id="{E6188D22-A357-A8E9-7C5C-72794B8687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66" y="471"/>
              <a:ext cx="106" cy="108"/>
            </a:xfrm>
            <a:custGeom>
              <a:avLst/>
              <a:gdLst>
                <a:gd name="T0" fmla="*/ 56 w 72"/>
                <a:gd name="T1" fmla="*/ 0 h 73"/>
                <a:gd name="T2" fmla="*/ 16 w 72"/>
                <a:gd name="T3" fmla="*/ 0 h 73"/>
                <a:gd name="T4" fmla="*/ 0 w 72"/>
                <a:gd name="T5" fmla="*/ 16 h 73"/>
                <a:gd name="T6" fmla="*/ 0 w 72"/>
                <a:gd name="T7" fmla="*/ 57 h 73"/>
                <a:gd name="T8" fmla="*/ 16 w 72"/>
                <a:gd name="T9" fmla="*/ 73 h 73"/>
                <a:gd name="T10" fmla="*/ 56 w 72"/>
                <a:gd name="T11" fmla="*/ 73 h 73"/>
                <a:gd name="T12" fmla="*/ 72 w 72"/>
                <a:gd name="T13" fmla="*/ 57 h 73"/>
                <a:gd name="T14" fmla="*/ 72 w 72"/>
                <a:gd name="T15" fmla="*/ 16 h 73"/>
                <a:gd name="T16" fmla="*/ 56 w 72"/>
                <a:gd name="T17" fmla="*/ 0 h 73"/>
                <a:gd name="T18" fmla="*/ 60 w 72"/>
                <a:gd name="T19" fmla="*/ 57 h 73"/>
                <a:gd name="T20" fmla="*/ 56 w 72"/>
                <a:gd name="T21" fmla="*/ 61 h 73"/>
                <a:gd name="T22" fmla="*/ 16 w 72"/>
                <a:gd name="T23" fmla="*/ 61 h 73"/>
                <a:gd name="T24" fmla="*/ 12 w 72"/>
                <a:gd name="T25" fmla="*/ 57 h 73"/>
                <a:gd name="T26" fmla="*/ 12 w 72"/>
                <a:gd name="T27" fmla="*/ 16 h 73"/>
                <a:gd name="T28" fmla="*/ 16 w 72"/>
                <a:gd name="T29" fmla="*/ 12 h 73"/>
                <a:gd name="T30" fmla="*/ 56 w 72"/>
                <a:gd name="T31" fmla="*/ 12 h 73"/>
                <a:gd name="T32" fmla="*/ 60 w 72"/>
                <a:gd name="T33" fmla="*/ 16 h 73"/>
                <a:gd name="T34" fmla="*/ 60 w 72"/>
                <a:gd name="T35" fmla="*/ 5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2" h="73">
                  <a:moveTo>
                    <a:pt x="56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8"/>
                    <a:pt x="0" y="1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6"/>
                    <a:pt x="7" y="73"/>
                    <a:pt x="16" y="73"/>
                  </a:cubicBezTo>
                  <a:cubicBezTo>
                    <a:pt x="56" y="73"/>
                    <a:pt x="56" y="73"/>
                    <a:pt x="56" y="73"/>
                  </a:cubicBezTo>
                  <a:cubicBezTo>
                    <a:pt x="65" y="73"/>
                    <a:pt x="72" y="66"/>
                    <a:pt x="72" y="57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72" y="8"/>
                    <a:pt x="65" y="0"/>
                    <a:pt x="56" y="0"/>
                  </a:cubicBezTo>
                  <a:close/>
                  <a:moveTo>
                    <a:pt x="60" y="57"/>
                  </a:moveTo>
                  <a:cubicBezTo>
                    <a:pt x="60" y="59"/>
                    <a:pt x="59" y="61"/>
                    <a:pt x="56" y="61"/>
                  </a:cubicBezTo>
                  <a:cubicBezTo>
                    <a:pt x="16" y="61"/>
                    <a:pt x="16" y="61"/>
                    <a:pt x="16" y="61"/>
                  </a:cubicBezTo>
                  <a:cubicBezTo>
                    <a:pt x="14" y="61"/>
                    <a:pt x="12" y="59"/>
                    <a:pt x="12" y="57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4"/>
                    <a:pt x="14" y="12"/>
                    <a:pt x="16" y="12"/>
                  </a:cubicBezTo>
                  <a:cubicBezTo>
                    <a:pt x="56" y="12"/>
                    <a:pt x="56" y="12"/>
                    <a:pt x="56" y="12"/>
                  </a:cubicBezTo>
                  <a:cubicBezTo>
                    <a:pt x="59" y="12"/>
                    <a:pt x="60" y="14"/>
                    <a:pt x="60" y="16"/>
                  </a:cubicBezTo>
                  <a:lnTo>
                    <a:pt x="60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A000FF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64" name="Freeform 72">
              <a:extLst>
                <a:ext uri="{FF2B5EF4-FFF2-40B4-BE49-F238E27FC236}">
                  <a16:creationId xmlns:a16="http://schemas.microsoft.com/office/drawing/2014/main" id="{BF01CCC8-9335-CF54-EBCC-8A2C480C15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66" y="597"/>
              <a:ext cx="106" cy="107"/>
            </a:xfrm>
            <a:custGeom>
              <a:avLst/>
              <a:gdLst>
                <a:gd name="T0" fmla="*/ 56 w 72"/>
                <a:gd name="T1" fmla="*/ 0 h 72"/>
                <a:gd name="T2" fmla="*/ 16 w 72"/>
                <a:gd name="T3" fmla="*/ 0 h 72"/>
                <a:gd name="T4" fmla="*/ 0 w 72"/>
                <a:gd name="T5" fmla="*/ 16 h 72"/>
                <a:gd name="T6" fmla="*/ 0 w 72"/>
                <a:gd name="T7" fmla="*/ 56 h 72"/>
                <a:gd name="T8" fmla="*/ 16 w 72"/>
                <a:gd name="T9" fmla="*/ 72 h 72"/>
                <a:gd name="T10" fmla="*/ 56 w 72"/>
                <a:gd name="T11" fmla="*/ 72 h 72"/>
                <a:gd name="T12" fmla="*/ 72 w 72"/>
                <a:gd name="T13" fmla="*/ 56 h 72"/>
                <a:gd name="T14" fmla="*/ 72 w 72"/>
                <a:gd name="T15" fmla="*/ 16 h 72"/>
                <a:gd name="T16" fmla="*/ 56 w 72"/>
                <a:gd name="T17" fmla="*/ 0 h 72"/>
                <a:gd name="T18" fmla="*/ 60 w 72"/>
                <a:gd name="T19" fmla="*/ 56 h 72"/>
                <a:gd name="T20" fmla="*/ 56 w 72"/>
                <a:gd name="T21" fmla="*/ 60 h 72"/>
                <a:gd name="T22" fmla="*/ 16 w 72"/>
                <a:gd name="T23" fmla="*/ 60 h 72"/>
                <a:gd name="T24" fmla="*/ 12 w 72"/>
                <a:gd name="T25" fmla="*/ 56 h 72"/>
                <a:gd name="T26" fmla="*/ 12 w 72"/>
                <a:gd name="T27" fmla="*/ 16 h 72"/>
                <a:gd name="T28" fmla="*/ 16 w 72"/>
                <a:gd name="T29" fmla="*/ 12 h 72"/>
                <a:gd name="T30" fmla="*/ 56 w 72"/>
                <a:gd name="T31" fmla="*/ 12 h 72"/>
                <a:gd name="T32" fmla="*/ 60 w 72"/>
                <a:gd name="T33" fmla="*/ 16 h 72"/>
                <a:gd name="T34" fmla="*/ 60 w 72"/>
                <a:gd name="T35" fmla="*/ 5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2" h="72">
                  <a:moveTo>
                    <a:pt x="56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7"/>
                    <a:pt x="0" y="1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5"/>
                    <a:pt x="7" y="72"/>
                    <a:pt x="16" y="72"/>
                  </a:cubicBezTo>
                  <a:cubicBezTo>
                    <a:pt x="56" y="72"/>
                    <a:pt x="56" y="72"/>
                    <a:pt x="56" y="72"/>
                  </a:cubicBezTo>
                  <a:cubicBezTo>
                    <a:pt x="65" y="72"/>
                    <a:pt x="72" y="65"/>
                    <a:pt x="72" y="56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72" y="7"/>
                    <a:pt x="65" y="0"/>
                    <a:pt x="56" y="0"/>
                  </a:cubicBezTo>
                  <a:close/>
                  <a:moveTo>
                    <a:pt x="60" y="56"/>
                  </a:moveTo>
                  <a:cubicBezTo>
                    <a:pt x="60" y="58"/>
                    <a:pt x="59" y="60"/>
                    <a:pt x="56" y="60"/>
                  </a:cubicBezTo>
                  <a:cubicBezTo>
                    <a:pt x="16" y="60"/>
                    <a:pt x="16" y="60"/>
                    <a:pt x="16" y="60"/>
                  </a:cubicBezTo>
                  <a:cubicBezTo>
                    <a:pt x="14" y="60"/>
                    <a:pt x="12" y="58"/>
                    <a:pt x="12" y="5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4"/>
                    <a:pt x="14" y="12"/>
                    <a:pt x="16" y="12"/>
                  </a:cubicBezTo>
                  <a:cubicBezTo>
                    <a:pt x="56" y="12"/>
                    <a:pt x="56" y="12"/>
                    <a:pt x="56" y="12"/>
                  </a:cubicBezTo>
                  <a:cubicBezTo>
                    <a:pt x="59" y="12"/>
                    <a:pt x="60" y="14"/>
                    <a:pt x="60" y="16"/>
                  </a:cubicBezTo>
                  <a:lnTo>
                    <a:pt x="60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A000FF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65" name="Freeform 73">
              <a:extLst>
                <a:ext uri="{FF2B5EF4-FFF2-40B4-BE49-F238E27FC236}">
                  <a16:creationId xmlns:a16="http://schemas.microsoft.com/office/drawing/2014/main" id="{9C201F65-34D6-FF07-B251-3327E7B2FD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66" y="721"/>
              <a:ext cx="106" cy="109"/>
            </a:xfrm>
            <a:custGeom>
              <a:avLst/>
              <a:gdLst>
                <a:gd name="T0" fmla="*/ 56 w 72"/>
                <a:gd name="T1" fmla="*/ 0 h 73"/>
                <a:gd name="T2" fmla="*/ 16 w 72"/>
                <a:gd name="T3" fmla="*/ 0 h 73"/>
                <a:gd name="T4" fmla="*/ 0 w 72"/>
                <a:gd name="T5" fmla="*/ 16 h 73"/>
                <a:gd name="T6" fmla="*/ 0 w 72"/>
                <a:gd name="T7" fmla="*/ 57 h 73"/>
                <a:gd name="T8" fmla="*/ 16 w 72"/>
                <a:gd name="T9" fmla="*/ 73 h 73"/>
                <a:gd name="T10" fmla="*/ 56 w 72"/>
                <a:gd name="T11" fmla="*/ 73 h 73"/>
                <a:gd name="T12" fmla="*/ 72 w 72"/>
                <a:gd name="T13" fmla="*/ 57 h 73"/>
                <a:gd name="T14" fmla="*/ 72 w 72"/>
                <a:gd name="T15" fmla="*/ 16 h 73"/>
                <a:gd name="T16" fmla="*/ 56 w 72"/>
                <a:gd name="T17" fmla="*/ 0 h 73"/>
                <a:gd name="T18" fmla="*/ 60 w 72"/>
                <a:gd name="T19" fmla="*/ 57 h 73"/>
                <a:gd name="T20" fmla="*/ 56 w 72"/>
                <a:gd name="T21" fmla="*/ 61 h 73"/>
                <a:gd name="T22" fmla="*/ 16 w 72"/>
                <a:gd name="T23" fmla="*/ 61 h 73"/>
                <a:gd name="T24" fmla="*/ 12 w 72"/>
                <a:gd name="T25" fmla="*/ 57 h 73"/>
                <a:gd name="T26" fmla="*/ 12 w 72"/>
                <a:gd name="T27" fmla="*/ 16 h 73"/>
                <a:gd name="T28" fmla="*/ 16 w 72"/>
                <a:gd name="T29" fmla="*/ 12 h 73"/>
                <a:gd name="T30" fmla="*/ 56 w 72"/>
                <a:gd name="T31" fmla="*/ 12 h 73"/>
                <a:gd name="T32" fmla="*/ 60 w 72"/>
                <a:gd name="T33" fmla="*/ 16 h 73"/>
                <a:gd name="T34" fmla="*/ 60 w 72"/>
                <a:gd name="T35" fmla="*/ 5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2" h="73">
                  <a:moveTo>
                    <a:pt x="56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8"/>
                    <a:pt x="0" y="1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5"/>
                    <a:pt x="7" y="73"/>
                    <a:pt x="16" y="73"/>
                  </a:cubicBezTo>
                  <a:cubicBezTo>
                    <a:pt x="56" y="73"/>
                    <a:pt x="56" y="73"/>
                    <a:pt x="56" y="73"/>
                  </a:cubicBezTo>
                  <a:cubicBezTo>
                    <a:pt x="65" y="73"/>
                    <a:pt x="72" y="65"/>
                    <a:pt x="72" y="57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72" y="8"/>
                    <a:pt x="65" y="0"/>
                    <a:pt x="56" y="0"/>
                  </a:cubicBezTo>
                  <a:close/>
                  <a:moveTo>
                    <a:pt x="60" y="57"/>
                  </a:moveTo>
                  <a:cubicBezTo>
                    <a:pt x="60" y="59"/>
                    <a:pt x="59" y="61"/>
                    <a:pt x="56" y="61"/>
                  </a:cubicBezTo>
                  <a:cubicBezTo>
                    <a:pt x="16" y="61"/>
                    <a:pt x="16" y="61"/>
                    <a:pt x="16" y="61"/>
                  </a:cubicBezTo>
                  <a:cubicBezTo>
                    <a:pt x="14" y="61"/>
                    <a:pt x="12" y="59"/>
                    <a:pt x="12" y="57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4"/>
                    <a:pt x="14" y="12"/>
                    <a:pt x="16" y="12"/>
                  </a:cubicBezTo>
                  <a:cubicBezTo>
                    <a:pt x="56" y="12"/>
                    <a:pt x="56" y="12"/>
                    <a:pt x="56" y="12"/>
                  </a:cubicBezTo>
                  <a:cubicBezTo>
                    <a:pt x="59" y="12"/>
                    <a:pt x="60" y="14"/>
                    <a:pt x="60" y="16"/>
                  </a:cubicBezTo>
                  <a:lnTo>
                    <a:pt x="60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A000FF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66" name="Freeform 74">
              <a:extLst>
                <a:ext uri="{FF2B5EF4-FFF2-40B4-BE49-F238E27FC236}">
                  <a16:creationId xmlns:a16="http://schemas.microsoft.com/office/drawing/2014/main" id="{D2B9E2B6-EADC-4AC0-C317-BBCDDEF602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41" y="471"/>
              <a:ext cx="107" cy="108"/>
            </a:xfrm>
            <a:custGeom>
              <a:avLst/>
              <a:gdLst>
                <a:gd name="T0" fmla="*/ 56 w 72"/>
                <a:gd name="T1" fmla="*/ 0 h 73"/>
                <a:gd name="T2" fmla="*/ 16 w 72"/>
                <a:gd name="T3" fmla="*/ 0 h 73"/>
                <a:gd name="T4" fmla="*/ 0 w 72"/>
                <a:gd name="T5" fmla="*/ 16 h 73"/>
                <a:gd name="T6" fmla="*/ 0 w 72"/>
                <a:gd name="T7" fmla="*/ 57 h 73"/>
                <a:gd name="T8" fmla="*/ 16 w 72"/>
                <a:gd name="T9" fmla="*/ 73 h 73"/>
                <a:gd name="T10" fmla="*/ 56 w 72"/>
                <a:gd name="T11" fmla="*/ 73 h 73"/>
                <a:gd name="T12" fmla="*/ 72 w 72"/>
                <a:gd name="T13" fmla="*/ 57 h 73"/>
                <a:gd name="T14" fmla="*/ 72 w 72"/>
                <a:gd name="T15" fmla="*/ 16 h 73"/>
                <a:gd name="T16" fmla="*/ 56 w 72"/>
                <a:gd name="T17" fmla="*/ 0 h 73"/>
                <a:gd name="T18" fmla="*/ 60 w 72"/>
                <a:gd name="T19" fmla="*/ 57 h 73"/>
                <a:gd name="T20" fmla="*/ 56 w 72"/>
                <a:gd name="T21" fmla="*/ 61 h 73"/>
                <a:gd name="T22" fmla="*/ 16 w 72"/>
                <a:gd name="T23" fmla="*/ 61 h 73"/>
                <a:gd name="T24" fmla="*/ 12 w 72"/>
                <a:gd name="T25" fmla="*/ 57 h 73"/>
                <a:gd name="T26" fmla="*/ 12 w 72"/>
                <a:gd name="T27" fmla="*/ 16 h 73"/>
                <a:gd name="T28" fmla="*/ 16 w 72"/>
                <a:gd name="T29" fmla="*/ 12 h 73"/>
                <a:gd name="T30" fmla="*/ 56 w 72"/>
                <a:gd name="T31" fmla="*/ 12 h 73"/>
                <a:gd name="T32" fmla="*/ 60 w 72"/>
                <a:gd name="T33" fmla="*/ 16 h 73"/>
                <a:gd name="T34" fmla="*/ 60 w 72"/>
                <a:gd name="T35" fmla="*/ 5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2" h="73">
                  <a:moveTo>
                    <a:pt x="56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8"/>
                    <a:pt x="0" y="1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6"/>
                    <a:pt x="7" y="73"/>
                    <a:pt x="16" y="73"/>
                  </a:cubicBezTo>
                  <a:cubicBezTo>
                    <a:pt x="56" y="73"/>
                    <a:pt x="56" y="73"/>
                    <a:pt x="56" y="73"/>
                  </a:cubicBezTo>
                  <a:cubicBezTo>
                    <a:pt x="65" y="73"/>
                    <a:pt x="72" y="66"/>
                    <a:pt x="72" y="57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72" y="8"/>
                    <a:pt x="65" y="0"/>
                    <a:pt x="56" y="0"/>
                  </a:cubicBezTo>
                  <a:close/>
                  <a:moveTo>
                    <a:pt x="60" y="57"/>
                  </a:moveTo>
                  <a:cubicBezTo>
                    <a:pt x="60" y="59"/>
                    <a:pt x="58" y="61"/>
                    <a:pt x="56" y="61"/>
                  </a:cubicBezTo>
                  <a:cubicBezTo>
                    <a:pt x="16" y="61"/>
                    <a:pt x="16" y="61"/>
                    <a:pt x="16" y="61"/>
                  </a:cubicBezTo>
                  <a:cubicBezTo>
                    <a:pt x="13" y="61"/>
                    <a:pt x="12" y="59"/>
                    <a:pt x="12" y="57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4"/>
                    <a:pt x="13" y="12"/>
                    <a:pt x="16" y="12"/>
                  </a:cubicBezTo>
                  <a:cubicBezTo>
                    <a:pt x="56" y="12"/>
                    <a:pt x="56" y="12"/>
                    <a:pt x="56" y="12"/>
                  </a:cubicBezTo>
                  <a:cubicBezTo>
                    <a:pt x="58" y="12"/>
                    <a:pt x="60" y="14"/>
                    <a:pt x="60" y="16"/>
                  </a:cubicBezTo>
                  <a:lnTo>
                    <a:pt x="60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A000FF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67" name="Freeform 75">
              <a:extLst>
                <a:ext uri="{FF2B5EF4-FFF2-40B4-BE49-F238E27FC236}">
                  <a16:creationId xmlns:a16="http://schemas.microsoft.com/office/drawing/2014/main" id="{678717B6-B3A1-8CA7-970C-65E9929FB7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41" y="597"/>
              <a:ext cx="107" cy="107"/>
            </a:xfrm>
            <a:custGeom>
              <a:avLst/>
              <a:gdLst>
                <a:gd name="T0" fmla="*/ 56 w 72"/>
                <a:gd name="T1" fmla="*/ 0 h 72"/>
                <a:gd name="T2" fmla="*/ 16 w 72"/>
                <a:gd name="T3" fmla="*/ 0 h 72"/>
                <a:gd name="T4" fmla="*/ 0 w 72"/>
                <a:gd name="T5" fmla="*/ 16 h 72"/>
                <a:gd name="T6" fmla="*/ 0 w 72"/>
                <a:gd name="T7" fmla="*/ 56 h 72"/>
                <a:gd name="T8" fmla="*/ 16 w 72"/>
                <a:gd name="T9" fmla="*/ 72 h 72"/>
                <a:gd name="T10" fmla="*/ 56 w 72"/>
                <a:gd name="T11" fmla="*/ 72 h 72"/>
                <a:gd name="T12" fmla="*/ 72 w 72"/>
                <a:gd name="T13" fmla="*/ 56 h 72"/>
                <a:gd name="T14" fmla="*/ 72 w 72"/>
                <a:gd name="T15" fmla="*/ 16 h 72"/>
                <a:gd name="T16" fmla="*/ 56 w 72"/>
                <a:gd name="T17" fmla="*/ 0 h 72"/>
                <a:gd name="T18" fmla="*/ 60 w 72"/>
                <a:gd name="T19" fmla="*/ 56 h 72"/>
                <a:gd name="T20" fmla="*/ 56 w 72"/>
                <a:gd name="T21" fmla="*/ 60 h 72"/>
                <a:gd name="T22" fmla="*/ 16 w 72"/>
                <a:gd name="T23" fmla="*/ 60 h 72"/>
                <a:gd name="T24" fmla="*/ 12 w 72"/>
                <a:gd name="T25" fmla="*/ 56 h 72"/>
                <a:gd name="T26" fmla="*/ 12 w 72"/>
                <a:gd name="T27" fmla="*/ 16 h 72"/>
                <a:gd name="T28" fmla="*/ 16 w 72"/>
                <a:gd name="T29" fmla="*/ 12 h 72"/>
                <a:gd name="T30" fmla="*/ 56 w 72"/>
                <a:gd name="T31" fmla="*/ 12 h 72"/>
                <a:gd name="T32" fmla="*/ 60 w 72"/>
                <a:gd name="T33" fmla="*/ 16 h 72"/>
                <a:gd name="T34" fmla="*/ 60 w 72"/>
                <a:gd name="T35" fmla="*/ 5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2" h="72">
                  <a:moveTo>
                    <a:pt x="56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7"/>
                    <a:pt x="0" y="1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5"/>
                    <a:pt x="7" y="72"/>
                    <a:pt x="16" y="72"/>
                  </a:cubicBezTo>
                  <a:cubicBezTo>
                    <a:pt x="56" y="72"/>
                    <a:pt x="56" y="72"/>
                    <a:pt x="56" y="72"/>
                  </a:cubicBezTo>
                  <a:cubicBezTo>
                    <a:pt x="65" y="72"/>
                    <a:pt x="72" y="65"/>
                    <a:pt x="72" y="56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72" y="7"/>
                    <a:pt x="65" y="0"/>
                    <a:pt x="56" y="0"/>
                  </a:cubicBezTo>
                  <a:close/>
                  <a:moveTo>
                    <a:pt x="60" y="56"/>
                  </a:moveTo>
                  <a:cubicBezTo>
                    <a:pt x="60" y="58"/>
                    <a:pt x="58" y="60"/>
                    <a:pt x="56" y="60"/>
                  </a:cubicBezTo>
                  <a:cubicBezTo>
                    <a:pt x="16" y="60"/>
                    <a:pt x="16" y="60"/>
                    <a:pt x="16" y="60"/>
                  </a:cubicBezTo>
                  <a:cubicBezTo>
                    <a:pt x="13" y="60"/>
                    <a:pt x="12" y="58"/>
                    <a:pt x="12" y="5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4"/>
                    <a:pt x="13" y="12"/>
                    <a:pt x="16" y="12"/>
                  </a:cubicBezTo>
                  <a:cubicBezTo>
                    <a:pt x="56" y="12"/>
                    <a:pt x="56" y="12"/>
                    <a:pt x="56" y="12"/>
                  </a:cubicBezTo>
                  <a:cubicBezTo>
                    <a:pt x="58" y="12"/>
                    <a:pt x="60" y="14"/>
                    <a:pt x="60" y="16"/>
                  </a:cubicBezTo>
                  <a:lnTo>
                    <a:pt x="60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A000FF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68" name="Freeform 76">
              <a:extLst>
                <a:ext uri="{FF2B5EF4-FFF2-40B4-BE49-F238E27FC236}">
                  <a16:creationId xmlns:a16="http://schemas.microsoft.com/office/drawing/2014/main" id="{8BD00E07-6783-1899-3D95-6A5D0F90E3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41" y="721"/>
              <a:ext cx="107" cy="109"/>
            </a:xfrm>
            <a:custGeom>
              <a:avLst/>
              <a:gdLst>
                <a:gd name="T0" fmla="*/ 56 w 72"/>
                <a:gd name="T1" fmla="*/ 0 h 73"/>
                <a:gd name="T2" fmla="*/ 16 w 72"/>
                <a:gd name="T3" fmla="*/ 0 h 73"/>
                <a:gd name="T4" fmla="*/ 0 w 72"/>
                <a:gd name="T5" fmla="*/ 16 h 73"/>
                <a:gd name="T6" fmla="*/ 0 w 72"/>
                <a:gd name="T7" fmla="*/ 57 h 73"/>
                <a:gd name="T8" fmla="*/ 16 w 72"/>
                <a:gd name="T9" fmla="*/ 73 h 73"/>
                <a:gd name="T10" fmla="*/ 56 w 72"/>
                <a:gd name="T11" fmla="*/ 73 h 73"/>
                <a:gd name="T12" fmla="*/ 72 w 72"/>
                <a:gd name="T13" fmla="*/ 57 h 73"/>
                <a:gd name="T14" fmla="*/ 72 w 72"/>
                <a:gd name="T15" fmla="*/ 16 h 73"/>
                <a:gd name="T16" fmla="*/ 56 w 72"/>
                <a:gd name="T17" fmla="*/ 0 h 73"/>
                <a:gd name="T18" fmla="*/ 60 w 72"/>
                <a:gd name="T19" fmla="*/ 57 h 73"/>
                <a:gd name="T20" fmla="*/ 56 w 72"/>
                <a:gd name="T21" fmla="*/ 61 h 73"/>
                <a:gd name="T22" fmla="*/ 16 w 72"/>
                <a:gd name="T23" fmla="*/ 61 h 73"/>
                <a:gd name="T24" fmla="*/ 12 w 72"/>
                <a:gd name="T25" fmla="*/ 57 h 73"/>
                <a:gd name="T26" fmla="*/ 12 w 72"/>
                <a:gd name="T27" fmla="*/ 16 h 73"/>
                <a:gd name="T28" fmla="*/ 16 w 72"/>
                <a:gd name="T29" fmla="*/ 12 h 73"/>
                <a:gd name="T30" fmla="*/ 56 w 72"/>
                <a:gd name="T31" fmla="*/ 12 h 73"/>
                <a:gd name="T32" fmla="*/ 60 w 72"/>
                <a:gd name="T33" fmla="*/ 16 h 73"/>
                <a:gd name="T34" fmla="*/ 60 w 72"/>
                <a:gd name="T35" fmla="*/ 5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2" h="73">
                  <a:moveTo>
                    <a:pt x="56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8"/>
                    <a:pt x="0" y="1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5"/>
                    <a:pt x="7" y="73"/>
                    <a:pt x="16" y="73"/>
                  </a:cubicBezTo>
                  <a:cubicBezTo>
                    <a:pt x="56" y="73"/>
                    <a:pt x="56" y="73"/>
                    <a:pt x="56" y="73"/>
                  </a:cubicBezTo>
                  <a:cubicBezTo>
                    <a:pt x="65" y="73"/>
                    <a:pt x="72" y="65"/>
                    <a:pt x="72" y="57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72" y="8"/>
                    <a:pt x="65" y="0"/>
                    <a:pt x="56" y="0"/>
                  </a:cubicBezTo>
                  <a:close/>
                  <a:moveTo>
                    <a:pt x="60" y="57"/>
                  </a:moveTo>
                  <a:cubicBezTo>
                    <a:pt x="60" y="59"/>
                    <a:pt x="58" y="61"/>
                    <a:pt x="56" y="61"/>
                  </a:cubicBezTo>
                  <a:cubicBezTo>
                    <a:pt x="16" y="61"/>
                    <a:pt x="16" y="61"/>
                    <a:pt x="16" y="61"/>
                  </a:cubicBezTo>
                  <a:cubicBezTo>
                    <a:pt x="13" y="61"/>
                    <a:pt x="12" y="59"/>
                    <a:pt x="12" y="57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4"/>
                    <a:pt x="13" y="12"/>
                    <a:pt x="16" y="12"/>
                  </a:cubicBezTo>
                  <a:cubicBezTo>
                    <a:pt x="56" y="12"/>
                    <a:pt x="56" y="12"/>
                    <a:pt x="56" y="12"/>
                  </a:cubicBezTo>
                  <a:cubicBezTo>
                    <a:pt x="58" y="12"/>
                    <a:pt x="60" y="14"/>
                    <a:pt x="60" y="16"/>
                  </a:cubicBezTo>
                  <a:lnTo>
                    <a:pt x="60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A000FF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98951D1-C4FB-A7D0-846D-83E2D0FA8638}"/>
              </a:ext>
            </a:extLst>
          </p:cNvPr>
          <p:cNvCxnSpPr>
            <a:cxnSpLocks/>
          </p:cNvCxnSpPr>
          <p:nvPr/>
        </p:nvCxnSpPr>
        <p:spPr>
          <a:xfrm>
            <a:off x="6974541" y="1598399"/>
            <a:ext cx="0" cy="462822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1126BF35-C3E3-1A0C-C762-4B2305324269}"/>
              </a:ext>
            </a:extLst>
          </p:cNvPr>
          <p:cNvSpPr txBox="1"/>
          <p:nvPr/>
        </p:nvSpPr>
        <p:spPr>
          <a:xfrm>
            <a:off x="7280270" y="1625002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defTabSz="228600">
              <a:spcAft>
                <a:spcPts val="1200"/>
              </a:spcAft>
            </a:pPr>
            <a:r>
              <a:rPr lang="en-GB" sz="4400" noProof="0"/>
              <a:t>01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92DB978-4B1E-69A8-2B20-CA247AE72475}"/>
              </a:ext>
            </a:extLst>
          </p:cNvPr>
          <p:cNvSpPr txBox="1"/>
          <p:nvPr/>
        </p:nvSpPr>
        <p:spPr>
          <a:xfrm>
            <a:off x="8093075" y="1708757"/>
            <a:ext cx="3681147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228600">
              <a:spcAft>
                <a:spcPts val="1200"/>
              </a:spcAft>
            </a:pPr>
            <a:r>
              <a:rPr lang="en-GB" sz="1600" noProof="0" dirty="0"/>
              <a:t>AI-Enabled Enterprise </a:t>
            </a:r>
            <a:r>
              <a:rPr lang="en-GB" sz="1600" dirty="0"/>
              <a:t>is our primary mission as Reinventors…..</a:t>
            </a:r>
            <a:endParaRPr lang="en-GB" sz="1600" noProof="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9320936-2898-A252-5429-517BAC72B6EB}"/>
              </a:ext>
            </a:extLst>
          </p:cNvPr>
          <p:cNvSpPr txBox="1"/>
          <p:nvPr/>
        </p:nvSpPr>
        <p:spPr>
          <a:xfrm>
            <a:off x="7280270" y="2539402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defTabSz="228600">
              <a:spcAft>
                <a:spcPts val="1200"/>
              </a:spcAft>
            </a:pPr>
            <a:r>
              <a:rPr lang="en-GB" sz="4400" noProof="0" dirty="0"/>
              <a:t>02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BAC67CA1-3CFB-A8C9-CE4A-15437D2DE578}"/>
              </a:ext>
            </a:extLst>
          </p:cNvPr>
          <p:cNvSpPr txBox="1"/>
          <p:nvPr/>
        </p:nvSpPr>
        <p:spPr>
          <a:xfrm>
            <a:off x="7280270" y="3903728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defTabSz="228600">
              <a:spcAft>
                <a:spcPts val="1200"/>
              </a:spcAft>
            </a:pPr>
            <a:r>
              <a:rPr lang="en-GB" sz="4400" noProof="0"/>
              <a:t>03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1FB5919F-4E1D-45B7-6BA1-32E496E4579B}"/>
              </a:ext>
            </a:extLst>
          </p:cNvPr>
          <p:cNvSpPr txBox="1"/>
          <p:nvPr/>
        </p:nvSpPr>
        <p:spPr>
          <a:xfrm>
            <a:off x="8093075" y="3987483"/>
            <a:ext cx="3681147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228600">
              <a:spcAft>
                <a:spcPts val="1200"/>
              </a:spcAft>
            </a:pPr>
            <a:r>
              <a:rPr lang="en-GB" sz="1600" dirty="0"/>
              <a:t>In a macro environment (economic, geo-political, policy) that remains challenging with capital constraints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F3D06D78-676B-B359-8483-D171C274151D}"/>
              </a:ext>
            </a:extLst>
          </p:cNvPr>
          <p:cNvSpPr txBox="1"/>
          <p:nvPr/>
        </p:nvSpPr>
        <p:spPr>
          <a:xfrm>
            <a:off x="7280270" y="5176716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defTabSz="228600">
              <a:spcAft>
                <a:spcPts val="1200"/>
              </a:spcAft>
            </a:pPr>
            <a:r>
              <a:rPr lang="en-GB" sz="4400" noProof="0"/>
              <a:t>04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066CCD43-8FF4-CD49-6229-1129BB306C45}"/>
              </a:ext>
            </a:extLst>
          </p:cNvPr>
          <p:cNvSpPr txBox="1"/>
          <p:nvPr/>
        </p:nvSpPr>
        <p:spPr>
          <a:xfrm>
            <a:off x="8093075" y="5260471"/>
            <a:ext cx="3681147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228600">
              <a:spcAft>
                <a:spcPts val="1200"/>
              </a:spcAft>
            </a:pPr>
            <a:r>
              <a:rPr lang="en-GB" sz="1600" i="1" dirty="0"/>
              <a:t>CIO agenda moving at exponential pace.  Clients need adaptive transformation partners that are value led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391F38-EA37-DC8A-9E75-830582F0A84A}"/>
              </a:ext>
            </a:extLst>
          </p:cNvPr>
          <p:cNvSpPr txBox="1"/>
          <p:nvPr/>
        </p:nvSpPr>
        <p:spPr>
          <a:xfrm>
            <a:off x="8093075" y="2641535"/>
            <a:ext cx="3681147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228600">
              <a:spcAft>
                <a:spcPts val="1200"/>
              </a:spcAft>
            </a:pPr>
            <a:r>
              <a:rPr lang="en-GB" sz="1600" dirty="0"/>
              <a:t>… however Digital Core backlog is substantial – data readiness, reducing legacy, delivering the AI enabling architecture</a:t>
            </a:r>
          </a:p>
        </p:txBody>
      </p:sp>
    </p:spTree>
    <p:extLst>
      <p:ext uri="{BB962C8B-B14F-4D97-AF65-F5344CB8AC3E}">
        <p14:creationId xmlns:p14="http://schemas.microsoft.com/office/powerpoint/2010/main" val="2785420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CB4A6-1684-FC71-2F6F-9D0877F681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1ED9D-E5C6-15A6-9836-96760B8E2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wrap="square" lIns="0" tIns="0" rIns="0" bIns="0" rtlCol="0" anchor="t">
            <a:spAutoFit/>
          </a:bodyPr>
          <a:lstStyle/>
          <a:p>
            <a:r>
              <a:rPr lang="en-GB" dirty="0">
                <a:latin typeface="+mj-lt"/>
              </a:rPr>
              <a:t>TS&amp;T Sub-Offerings</a:t>
            </a:r>
          </a:p>
        </p:txBody>
      </p:sp>
      <p:sp>
        <p:nvSpPr>
          <p:cNvPr id="4" name="Shape 6">
            <a:extLst>
              <a:ext uri="{FF2B5EF4-FFF2-40B4-BE49-F238E27FC236}">
                <a16:creationId xmlns:a16="http://schemas.microsoft.com/office/drawing/2014/main" id="{25E3B1BC-A131-83CF-122B-4EED5D81DBEB}"/>
              </a:ext>
            </a:extLst>
          </p:cNvPr>
          <p:cNvSpPr/>
          <p:nvPr/>
        </p:nvSpPr>
        <p:spPr>
          <a:xfrm>
            <a:off x="458724" y="1518455"/>
            <a:ext cx="2681478" cy="783693"/>
          </a:xfrm>
          <a:prstGeom prst="rect">
            <a:avLst/>
          </a:prstGeom>
          <a:solidFill>
            <a:srgbClr val="2D1B4E"/>
          </a:solidFill>
          <a:ln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Black" panose="020B0A03030202060203" pitchFamily="34" charset="0"/>
                <a:ea typeface="Calibri" pitchFamily="34" charset="-122"/>
                <a:cs typeface="Calibri" pitchFamily="34" charset="-120"/>
              </a:rPr>
              <a:t>Industry Technology Strategy &amp; Architecture</a:t>
            </a:r>
          </a:p>
        </p:txBody>
      </p:sp>
      <p:sp>
        <p:nvSpPr>
          <p:cNvPr id="5" name="Shape 7">
            <a:extLst>
              <a:ext uri="{FF2B5EF4-FFF2-40B4-BE49-F238E27FC236}">
                <a16:creationId xmlns:a16="http://schemas.microsoft.com/office/drawing/2014/main" id="{07AFEED8-E305-1304-619B-687FA902BA04}"/>
              </a:ext>
            </a:extLst>
          </p:cNvPr>
          <p:cNvSpPr/>
          <p:nvPr/>
        </p:nvSpPr>
        <p:spPr>
          <a:xfrm>
            <a:off x="458724" y="1518456"/>
            <a:ext cx="2681478" cy="45720"/>
          </a:xfrm>
          <a:prstGeom prst="rect">
            <a:avLst/>
          </a:prstGeom>
          <a:solidFill>
            <a:srgbClr val="E879F9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Black" panose="020B0A03030202060203" pitchFamily="34" charset="0"/>
              <a:ea typeface="+mn-ea"/>
              <a:cs typeface="+mn-cs"/>
            </a:endParaRPr>
          </a:p>
        </p:txBody>
      </p:sp>
      <p:sp>
        <p:nvSpPr>
          <p:cNvPr id="6" name="Text 8">
            <a:extLst>
              <a:ext uri="{FF2B5EF4-FFF2-40B4-BE49-F238E27FC236}">
                <a16:creationId xmlns:a16="http://schemas.microsoft.com/office/drawing/2014/main" id="{D1A5A97D-D805-5AE2-2352-F1AF6C452CB2}"/>
              </a:ext>
            </a:extLst>
          </p:cNvPr>
          <p:cNvSpPr/>
          <p:nvPr/>
        </p:nvSpPr>
        <p:spPr>
          <a:xfrm>
            <a:off x="595884" y="1582464"/>
            <a:ext cx="2407158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Black" panose="020B0A03030202060203" pitchFamily="34" charset="0"/>
              <a:ea typeface="+mn-ea"/>
              <a:cs typeface="+mn-cs"/>
            </a:endParaRPr>
          </a:p>
        </p:txBody>
      </p:sp>
      <p:sp>
        <p:nvSpPr>
          <p:cNvPr id="20" name="Shape 22">
            <a:extLst>
              <a:ext uri="{FF2B5EF4-FFF2-40B4-BE49-F238E27FC236}">
                <a16:creationId xmlns:a16="http://schemas.microsoft.com/office/drawing/2014/main" id="{6DCAC7CF-AEE3-2C14-5C68-84E7E778F4ED}"/>
              </a:ext>
            </a:extLst>
          </p:cNvPr>
          <p:cNvSpPr/>
          <p:nvPr/>
        </p:nvSpPr>
        <p:spPr>
          <a:xfrm>
            <a:off x="3323082" y="1518455"/>
            <a:ext cx="2681478" cy="783693"/>
          </a:xfrm>
          <a:prstGeom prst="rect">
            <a:avLst/>
          </a:prstGeom>
          <a:solidFill>
            <a:srgbClr val="2D1B4E"/>
          </a:solidFill>
          <a:ln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Black" panose="020B0A03030202060203" pitchFamily="34" charset="0"/>
                <a:ea typeface="Calibri" pitchFamily="34" charset="-122"/>
                <a:cs typeface="Calibri" pitchFamily="34" charset="-120"/>
              </a:rPr>
              <a:t>Digital Foundations</a:t>
            </a:r>
          </a:p>
        </p:txBody>
      </p:sp>
      <p:sp>
        <p:nvSpPr>
          <p:cNvPr id="21" name="Shape 23">
            <a:extLst>
              <a:ext uri="{FF2B5EF4-FFF2-40B4-BE49-F238E27FC236}">
                <a16:creationId xmlns:a16="http://schemas.microsoft.com/office/drawing/2014/main" id="{BB55ABA5-ADA3-AE8E-69A2-35E747E76C79}"/>
              </a:ext>
            </a:extLst>
          </p:cNvPr>
          <p:cNvSpPr/>
          <p:nvPr/>
        </p:nvSpPr>
        <p:spPr>
          <a:xfrm>
            <a:off x="3323082" y="1518456"/>
            <a:ext cx="2681478" cy="45720"/>
          </a:xfrm>
          <a:prstGeom prst="rect">
            <a:avLst/>
          </a:prstGeom>
          <a:solidFill>
            <a:srgbClr val="E879F9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Black" panose="020B0A03030202060203" pitchFamily="34" charset="0"/>
              <a:ea typeface="+mn-ea"/>
              <a:cs typeface="+mn-cs"/>
            </a:endParaRPr>
          </a:p>
        </p:txBody>
      </p:sp>
      <p:sp>
        <p:nvSpPr>
          <p:cNvPr id="22" name="Text 24">
            <a:extLst>
              <a:ext uri="{FF2B5EF4-FFF2-40B4-BE49-F238E27FC236}">
                <a16:creationId xmlns:a16="http://schemas.microsoft.com/office/drawing/2014/main" id="{F6846F19-7AF4-EE38-153F-BC810A1B23A0}"/>
              </a:ext>
            </a:extLst>
          </p:cNvPr>
          <p:cNvSpPr/>
          <p:nvPr/>
        </p:nvSpPr>
        <p:spPr>
          <a:xfrm>
            <a:off x="3460242" y="1582464"/>
            <a:ext cx="2407158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Black" panose="020B0A03030202060203" pitchFamily="34" charset="0"/>
              <a:ea typeface="+mn-ea"/>
              <a:cs typeface="+mn-cs"/>
            </a:endParaRPr>
          </a:p>
        </p:txBody>
      </p:sp>
      <p:sp>
        <p:nvSpPr>
          <p:cNvPr id="39" name="Shape 41">
            <a:extLst>
              <a:ext uri="{FF2B5EF4-FFF2-40B4-BE49-F238E27FC236}">
                <a16:creationId xmlns:a16="http://schemas.microsoft.com/office/drawing/2014/main" id="{87578328-F084-594E-F2B3-A2E649E4C5C5}"/>
              </a:ext>
            </a:extLst>
          </p:cNvPr>
          <p:cNvSpPr/>
          <p:nvPr/>
        </p:nvSpPr>
        <p:spPr>
          <a:xfrm>
            <a:off x="6187440" y="1518455"/>
            <a:ext cx="2681478" cy="783693"/>
          </a:xfrm>
          <a:prstGeom prst="rect">
            <a:avLst/>
          </a:prstGeom>
          <a:solidFill>
            <a:srgbClr val="2D1B4E"/>
          </a:solidFill>
          <a:ln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Black" panose="020B0A03030202060203" pitchFamily="34" charset="0"/>
                <a:ea typeface="Calibri" pitchFamily="34" charset="-122"/>
                <a:cs typeface="Calibri" pitchFamily="34" charset="-120"/>
              </a:rPr>
              <a:t>Strategic Technology Effectiveness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Black" panose="020B0A03030202060203" pitchFamily="34" charset="0"/>
              <a:ea typeface="+mn-ea"/>
              <a:cs typeface="+mn-cs"/>
            </a:endParaRPr>
          </a:p>
        </p:txBody>
      </p:sp>
      <p:sp>
        <p:nvSpPr>
          <p:cNvPr id="40" name="Shape 42">
            <a:extLst>
              <a:ext uri="{FF2B5EF4-FFF2-40B4-BE49-F238E27FC236}">
                <a16:creationId xmlns:a16="http://schemas.microsoft.com/office/drawing/2014/main" id="{3D7DC90D-23D1-FADD-1D96-BA6D241BCBAD}"/>
              </a:ext>
            </a:extLst>
          </p:cNvPr>
          <p:cNvSpPr/>
          <p:nvPr/>
        </p:nvSpPr>
        <p:spPr>
          <a:xfrm>
            <a:off x="6187440" y="1518456"/>
            <a:ext cx="2681478" cy="45720"/>
          </a:xfrm>
          <a:prstGeom prst="rect">
            <a:avLst/>
          </a:prstGeom>
          <a:solidFill>
            <a:srgbClr val="E879F9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Black" panose="020B0A03030202060203" pitchFamily="34" charset="0"/>
              <a:ea typeface="+mn-ea"/>
              <a:cs typeface="+mn-cs"/>
            </a:endParaRPr>
          </a:p>
        </p:txBody>
      </p:sp>
      <p:sp>
        <p:nvSpPr>
          <p:cNvPr id="55" name="Shape 57">
            <a:extLst>
              <a:ext uri="{FF2B5EF4-FFF2-40B4-BE49-F238E27FC236}">
                <a16:creationId xmlns:a16="http://schemas.microsoft.com/office/drawing/2014/main" id="{293E735C-2DCE-4C4A-1E6A-60DF43A0DE03}"/>
              </a:ext>
            </a:extLst>
          </p:cNvPr>
          <p:cNvSpPr/>
          <p:nvPr/>
        </p:nvSpPr>
        <p:spPr>
          <a:xfrm>
            <a:off x="9051798" y="1510848"/>
            <a:ext cx="2681478" cy="783693"/>
          </a:xfrm>
          <a:prstGeom prst="rect">
            <a:avLst/>
          </a:prstGeom>
          <a:solidFill>
            <a:srgbClr val="2D1B4E"/>
          </a:solidFill>
          <a:ln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Black" panose="020B0A03030202060203" pitchFamily="34" charset="0"/>
                <a:ea typeface="Calibri" pitchFamily="34" charset="-122"/>
                <a:cs typeface="Calibri" pitchFamily="34" charset="-120"/>
              </a:rPr>
              <a:t>Technology Transformation Delivery</a:t>
            </a:r>
          </a:p>
        </p:txBody>
      </p:sp>
      <p:sp>
        <p:nvSpPr>
          <p:cNvPr id="56" name="Shape 58">
            <a:extLst>
              <a:ext uri="{FF2B5EF4-FFF2-40B4-BE49-F238E27FC236}">
                <a16:creationId xmlns:a16="http://schemas.microsoft.com/office/drawing/2014/main" id="{36D4B652-483A-DA94-13E3-BB50CD7584F7}"/>
              </a:ext>
            </a:extLst>
          </p:cNvPr>
          <p:cNvSpPr/>
          <p:nvPr/>
        </p:nvSpPr>
        <p:spPr>
          <a:xfrm>
            <a:off x="9051798" y="1518456"/>
            <a:ext cx="2681478" cy="45720"/>
          </a:xfrm>
          <a:prstGeom prst="rect">
            <a:avLst/>
          </a:prstGeom>
          <a:solidFill>
            <a:srgbClr val="E879F9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Black" panose="020B0A03030202060203" pitchFamily="34" charset="0"/>
              <a:ea typeface="+mn-ea"/>
              <a:cs typeface="+mn-cs"/>
            </a:endParaRPr>
          </a:p>
        </p:txBody>
      </p:sp>
      <p:sp>
        <p:nvSpPr>
          <p:cNvPr id="57" name="Text 59">
            <a:extLst>
              <a:ext uri="{FF2B5EF4-FFF2-40B4-BE49-F238E27FC236}">
                <a16:creationId xmlns:a16="http://schemas.microsoft.com/office/drawing/2014/main" id="{6680B3A9-14EC-E4CF-327D-CA52199A2719}"/>
              </a:ext>
            </a:extLst>
          </p:cNvPr>
          <p:cNvSpPr/>
          <p:nvPr/>
        </p:nvSpPr>
        <p:spPr>
          <a:xfrm>
            <a:off x="9188958" y="1582464"/>
            <a:ext cx="2407158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Black" panose="020B0A03030202060203" pitchFamily="34" charset="0"/>
              <a:ea typeface="+mn-ea"/>
              <a:cs typeface="+mn-cs"/>
            </a:endParaRPr>
          </a:p>
        </p:txBody>
      </p:sp>
      <p:sp>
        <p:nvSpPr>
          <p:cNvPr id="8" name="Shape 10">
            <a:extLst>
              <a:ext uri="{FF2B5EF4-FFF2-40B4-BE49-F238E27FC236}">
                <a16:creationId xmlns:a16="http://schemas.microsoft.com/office/drawing/2014/main" id="{758EBF6B-0CE0-FDAF-8E61-7C76CA0B07FC}"/>
              </a:ext>
            </a:extLst>
          </p:cNvPr>
          <p:cNvSpPr/>
          <p:nvPr/>
        </p:nvSpPr>
        <p:spPr>
          <a:xfrm>
            <a:off x="495300" y="3201921"/>
            <a:ext cx="2644902" cy="625219"/>
          </a:xfrm>
          <a:prstGeom prst="rect">
            <a:avLst/>
          </a:prstGeom>
          <a:solidFill>
            <a:srgbClr val="1A0B2E"/>
          </a:solidFill>
          <a:ln w="6350">
            <a:solidFill>
              <a:srgbClr val="4A2D7A"/>
            </a:solidFill>
            <a:prstDash val="solid"/>
          </a:ln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Business Technology Strategy</a:t>
            </a:r>
          </a:p>
        </p:txBody>
      </p:sp>
      <p:sp>
        <p:nvSpPr>
          <p:cNvPr id="9" name="Shape 11">
            <a:extLst>
              <a:ext uri="{FF2B5EF4-FFF2-40B4-BE49-F238E27FC236}">
                <a16:creationId xmlns:a16="http://schemas.microsoft.com/office/drawing/2014/main" id="{206214C4-02E4-4205-B0E9-3E07CF357282}"/>
              </a:ext>
            </a:extLst>
          </p:cNvPr>
          <p:cNvSpPr/>
          <p:nvPr/>
        </p:nvSpPr>
        <p:spPr>
          <a:xfrm>
            <a:off x="458724" y="3201921"/>
            <a:ext cx="45720" cy="625219"/>
          </a:xfrm>
          <a:prstGeom prst="rect">
            <a:avLst/>
          </a:prstGeom>
          <a:solidFill>
            <a:srgbClr val="C9A4FF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/>
          </a:p>
        </p:txBody>
      </p:sp>
      <p:sp>
        <p:nvSpPr>
          <p:cNvPr id="10" name="Text 12">
            <a:extLst>
              <a:ext uri="{FF2B5EF4-FFF2-40B4-BE49-F238E27FC236}">
                <a16:creationId xmlns:a16="http://schemas.microsoft.com/office/drawing/2014/main" id="{EDC6EF12-8D69-640B-68FA-F44ACD2B7EF3}"/>
              </a:ext>
            </a:extLst>
          </p:cNvPr>
          <p:cNvSpPr/>
          <p:nvPr/>
        </p:nvSpPr>
        <p:spPr>
          <a:xfrm>
            <a:off x="623316" y="3201921"/>
            <a:ext cx="2425446" cy="6252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/>
          </a:p>
        </p:txBody>
      </p:sp>
      <p:sp>
        <p:nvSpPr>
          <p:cNvPr id="11" name="Shape 13">
            <a:extLst>
              <a:ext uri="{FF2B5EF4-FFF2-40B4-BE49-F238E27FC236}">
                <a16:creationId xmlns:a16="http://schemas.microsoft.com/office/drawing/2014/main" id="{B861BBAF-30E9-7E73-C7A6-8DBCF7DE5091}"/>
              </a:ext>
            </a:extLst>
          </p:cNvPr>
          <p:cNvSpPr/>
          <p:nvPr/>
        </p:nvSpPr>
        <p:spPr>
          <a:xfrm>
            <a:off x="458724" y="3911858"/>
            <a:ext cx="2681478" cy="625219"/>
          </a:xfrm>
          <a:prstGeom prst="rect">
            <a:avLst/>
          </a:prstGeom>
          <a:solidFill>
            <a:srgbClr val="1A0B2E"/>
          </a:solidFill>
          <a:ln w="6350">
            <a:solidFill>
              <a:srgbClr val="4A2D7A"/>
            </a:solidFill>
            <a:prstDash val="solid"/>
          </a:ln>
        </p:spPr>
        <p:txBody>
          <a:bodyPr anchor="ctr"/>
          <a:lstStyle/>
          <a:p>
            <a:r>
              <a:rPr lang="en-US" sz="1200"/>
              <a:t>Technology Visioning / Future Tech &amp; Innovation</a:t>
            </a:r>
          </a:p>
        </p:txBody>
      </p:sp>
      <p:sp>
        <p:nvSpPr>
          <p:cNvPr id="12" name="Shape 14">
            <a:extLst>
              <a:ext uri="{FF2B5EF4-FFF2-40B4-BE49-F238E27FC236}">
                <a16:creationId xmlns:a16="http://schemas.microsoft.com/office/drawing/2014/main" id="{BA28F8A7-D3F7-D53F-6A76-18A53DBAED6E}"/>
              </a:ext>
            </a:extLst>
          </p:cNvPr>
          <p:cNvSpPr/>
          <p:nvPr/>
        </p:nvSpPr>
        <p:spPr>
          <a:xfrm>
            <a:off x="458724" y="3911858"/>
            <a:ext cx="45720" cy="625219"/>
          </a:xfrm>
          <a:prstGeom prst="rect">
            <a:avLst/>
          </a:prstGeom>
          <a:solidFill>
            <a:srgbClr val="C9A4FF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/>
          </a:p>
        </p:txBody>
      </p:sp>
      <p:sp>
        <p:nvSpPr>
          <p:cNvPr id="14" name="Shape 16">
            <a:extLst>
              <a:ext uri="{FF2B5EF4-FFF2-40B4-BE49-F238E27FC236}">
                <a16:creationId xmlns:a16="http://schemas.microsoft.com/office/drawing/2014/main" id="{C232CDA1-F095-EC47-176A-C1078A111856}"/>
              </a:ext>
            </a:extLst>
          </p:cNvPr>
          <p:cNvSpPr/>
          <p:nvPr/>
        </p:nvSpPr>
        <p:spPr>
          <a:xfrm>
            <a:off x="458724" y="4621795"/>
            <a:ext cx="2681478" cy="625219"/>
          </a:xfrm>
          <a:prstGeom prst="rect">
            <a:avLst/>
          </a:prstGeom>
          <a:solidFill>
            <a:srgbClr val="1A0B2E"/>
          </a:solidFill>
          <a:ln w="6350">
            <a:solidFill>
              <a:srgbClr val="4A2D7A"/>
            </a:solidFill>
            <a:prstDash val="solid"/>
          </a:ln>
        </p:spPr>
        <p:txBody>
          <a:bodyPr anchor="ctr"/>
          <a:lstStyle/>
          <a:p>
            <a:r>
              <a:rPr lang="en-US" sz="1200"/>
              <a:t>Enterprise &amp; Technology AI and Data Strategy</a:t>
            </a:r>
          </a:p>
        </p:txBody>
      </p:sp>
      <p:sp>
        <p:nvSpPr>
          <p:cNvPr id="15" name="Shape 17">
            <a:extLst>
              <a:ext uri="{FF2B5EF4-FFF2-40B4-BE49-F238E27FC236}">
                <a16:creationId xmlns:a16="http://schemas.microsoft.com/office/drawing/2014/main" id="{9AD33DBA-C426-D74C-FAE0-57286281ACAC}"/>
              </a:ext>
            </a:extLst>
          </p:cNvPr>
          <p:cNvSpPr/>
          <p:nvPr/>
        </p:nvSpPr>
        <p:spPr>
          <a:xfrm>
            <a:off x="458724" y="4621795"/>
            <a:ext cx="45720" cy="625219"/>
          </a:xfrm>
          <a:prstGeom prst="rect">
            <a:avLst/>
          </a:prstGeom>
          <a:solidFill>
            <a:srgbClr val="C9A4FF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/>
          </a:p>
        </p:txBody>
      </p:sp>
      <p:sp>
        <p:nvSpPr>
          <p:cNvPr id="16" name="Text 18">
            <a:extLst>
              <a:ext uri="{FF2B5EF4-FFF2-40B4-BE49-F238E27FC236}">
                <a16:creationId xmlns:a16="http://schemas.microsoft.com/office/drawing/2014/main" id="{FC8224BE-058F-2FEB-CA97-1849C9AB741B}"/>
              </a:ext>
            </a:extLst>
          </p:cNvPr>
          <p:cNvSpPr/>
          <p:nvPr/>
        </p:nvSpPr>
        <p:spPr>
          <a:xfrm>
            <a:off x="623316" y="4621795"/>
            <a:ext cx="2425446" cy="6252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/>
          </a:p>
        </p:txBody>
      </p:sp>
      <p:sp>
        <p:nvSpPr>
          <p:cNvPr id="17" name="Shape 19">
            <a:extLst>
              <a:ext uri="{FF2B5EF4-FFF2-40B4-BE49-F238E27FC236}">
                <a16:creationId xmlns:a16="http://schemas.microsoft.com/office/drawing/2014/main" id="{05DF12DB-314B-E69D-67F4-46D945CCC814}"/>
              </a:ext>
            </a:extLst>
          </p:cNvPr>
          <p:cNvSpPr/>
          <p:nvPr/>
        </p:nvSpPr>
        <p:spPr>
          <a:xfrm>
            <a:off x="458724" y="5331733"/>
            <a:ext cx="2681478" cy="625219"/>
          </a:xfrm>
          <a:prstGeom prst="rect">
            <a:avLst/>
          </a:prstGeom>
          <a:solidFill>
            <a:srgbClr val="1A0B2E"/>
          </a:solidFill>
          <a:ln w="6350">
            <a:solidFill>
              <a:srgbClr val="4A2D7A"/>
            </a:solidFill>
            <a:prstDash val="solid"/>
          </a:ln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/>
          </a:p>
        </p:txBody>
      </p:sp>
      <p:sp>
        <p:nvSpPr>
          <p:cNvPr id="18" name="Shape 20">
            <a:extLst>
              <a:ext uri="{FF2B5EF4-FFF2-40B4-BE49-F238E27FC236}">
                <a16:creationId xmlns:a16="http://schemas.microsoft.com/office/drawing/2014/main" id="{26EBF04A-3A41-2BAC-76B7-1998A6551FB8}"/>
              </a:ext>
            </a:extLst>
          </p:cNvPr>
          <p:cNvSpPr/>
          <p:nvPr/>
        </p:nvSpPr>
        <p:spPr>
          <a:xfrm>
            <a:off x="458724" y="5331733"/>
            <a:ext cx="45720" cy="625219"/>
          </a:xfrm>
          <a:prstGeom prst="rect">
            <a:avLst/>
          </a:prstGeom>
          <a:solidFill>
            <a:srgbClr val="C9A4FF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/>
          </a:p>
        </p:txBody>
      </p:sp>
      <p:sp>
        <p:nvSpPr>
          <p:cNvPr id="19" name="Text 21">
            <a:extLst>
              <a:ext uri="{FF2B5EF4-FFF2-40B4-BE49-F238E27FC236}">
                <a16:creationId xmlns:a16="http://schemas.microsoft.com/office/drawing/2014/main" id="{81FC7B84-B4DD-18D1-8C63-6FDDAD9B12B9}"/>
              </a:ext>
            </a:extLst>
          </p:cNvPr>
          <p:cNvSpPr/>
          <p:nvPr/>
        </p:nvSpPr>
        <p:spPr>
          <a:xfrm>
            <a:off x="623316" y="5331733"/>
            <a:ext cx="2425446" cy="6252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Industry Enterprise Architecture (EA)</a:t>
            </a:r>
          </a:p>
        </p:txBody>
      </p:sp>
      <p:sp>
        <p:nvSpPr>
          <p:cNvPr id="24" name="Shape 26">
            <a:extLst>
              <a:ext uri="{FF2B5EF4-FFF2-40B4-BE49-F238E27FC236}">
                <a16:creationId xmlns:a16="http://schemas.microsoft.com/office/drawing/2014/main" id="{D37880D7-E1DD-E461-591E-2FB8ED113747}"/>
              </a:ext>
            </a:extLst>
          </p:cNvPr>
          <p:cNvSpPr/>
          <p:nvPr/>
        </p:nvSpPr>
        <p:spPr>
          <a:xfrm>
            <a:off x="3323082" y="3201921"/>
            <a:ext cx="2681478" cy="625219"/>
          </a:xfrm>
          <a:prstGeom prst="rect">
            <a:avLst/>
          </a:prstGeom>
          <a:solidFill>
            <a:srgbClr val="1A0B2E"/>
          </a:solidFill>
          <a:ln w="6350">
            <a:solidFill>
              <a:srgbClr val="4A2D7A"/>
            </a:solidFill>
            <a:prstDash val="solid"/>
          </a:ln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Functional and Domain Driven Architecture</a:t>
            </a:r>
          </a:p>
        </p:txBody>
      </p:sp>
      <p:sp>
        <p:nvSpPr>
          <p:cNvPr id="25" name="Shape 27">
            <a:extLst>
              <a:ext uri="{FF2B5EF4-FFF2-40B4-BE49-F238E27FC236}">
                <a16:creationId xmlns:a16="http://schemas.microsoft.com/office/drawing/2014/main" id="{81146CF5-AD7D-281A-5B2E-1022472DFB0E}"/>
              </a:ext>
            </a:extLst>
          </p:cNvPr>
          <p:cNvSpPr/>
          <p:nvPr/>
        </p:nvSpPr>
        <p:spPr>
          <a:xfrm>
            <a:off x="3323082" y="3201921"/>
            <a:ext cx="45720" cy="625219"/>
          </a:xfrm>
          <a:prstGeom prst="rect">
            <a:avLst/>
          </a:prstGeom>
          <a:solidFill>
            <a:srgbClr val="C9A4FF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/>
          </a:p>
        </p:txBody>
      </p:sp>
      <p:sp>
        <p:nvSpPr>
          <p:cNvPr id="26" name="Text 28">
            <a:extLst>
              <a:ext uri="{FF2B5EF4-FFF2-40B4-BE49-F238E27FC236}">
                <a16:creationId xmlns:a16="http://schemas.microsoft.com/office/drawing/2014/main" id="{71993451-0027-4CB6-8990-6C7F12BDE67E}"/>
              </a:ext>
            </a:extLst>
          </p:cNvPr>
          <p:cNvSpPr/>
          <p:nvPr/>
        </p:nvSpPr>
        <p:spPr>
          <a:xfrm>
            <a:off x="3487674" y="3201921"/>
            <a:ext cx="2425446" cy="6252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/>
          </a:p>
        </p:txBody>
      </p:sp>
      <p:sp>
        <p:nvSpPr>
          <p:cNvPr id="27" name="Shape 29">
            <a:extLst>
              <a:ext uri="{FF2B5EF4-FFF2-40B4-BE49-F238E27FC236}">
                <a16:creationId xmlns:a16="http://schemas.microsoft.com/office/drawing/2014/main" id="{2D18F8BB-6B12-0E3F-CE22-D1752AB40C72}"/>
              </a:ext>
            </a:extLst>
          </p:cNvPr>
          <p:cNvSpPr/>
          <p:nvPr/>
        </p:nvSpPr>
        <p:spPr>
          <a:xfrm>
            <a:off x="3323082" y="3911858"/>
            <a:ext cx="2681478" cy="625219"/>
          </a:xfrm>
          <a:prstGeom prst="rect">
            <a:avLst/>
          </a:prstGeom>
          <a:solidFill>
            <a:srgbClr val="1A0B2E"/>
          </a:solidFill>
          <a:ln w="6350">
            <a:solidFill>
              <a:srgbClr val="4A2D7A"/>
            </a:solidFill>
            <a:prstDash val="solid"/>
          </a:ln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Cloud, Infrastructure and Ecosystem Advisory</a:t>
            </a:r>
          </a:p>
        </p:txBody>
      </p:sp>
      <p:sp>
        <p:nvSpPr>
          <p:cNvPr id="28" name="Shape 30">
            <a:extLst>
              <a:ext uri="{FF2B5EF4-FFF2-40B4-BE49-F238E27FC236}">
                <a16:creationId xmlns:a16="http://schemas.microsoft.com/office/drawing/2014/main" id="{8940DAA8-C156-4DB5-63F6-C15440B6A984}"/>
              </a:ext>
            </a:extLst>
          </p:cNvPr>
          <p:cNvSpPr/>
          <p:nvPr/>
        </p:nvSpPr>
        <p:spPr>
          <a:xfrm>
            <a:off x="3323082" y="3911858"/>
            <a:ext cx="45720" cy="625219"/>
          </a:xfrm>
          <a:prstGeom prst="rect">
            <a:avLst/>
          </a:prstGeom>
          <a:solidFill>
            <a:srgbClr val="C9A4FF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/>
          </a:p>
        </p:txBody>
      </p:sp>
      <p:sp>
        <p:nvSpPr>
          <p:cNvPr id="29" name="Text 31">
            <a:extLst>
              <a:ext uri="{FF2B5EF4-FFF2-40B4-BE49-F238E27FC236}">
                <a16:creationId xmlns:a16="http://schemas.microsoft.com/office/drawing/2014/main" id="{C7A6AEC2-EED1-C2CC-7778-652A55A8030E}"/>
              </a:ext>
            </a:extLst>
          </p:cNvPr>
          <p:cNvSpPr/>
          <p:nvPr/>
        </p:nvSpPr>
        <p:spPr>
          <a:xfrm>
            <a:off x="3487674" y="3911858"/>
            <a:ext cx="2425446" cy="6252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/>
          </a:p>
        </p:txBody>
      </p:sp>
      <p:sp>
        <p:nvSpPr>
          <p:cNvPr id="30" name="Shape 32">
            <a:extLst>
              <a:ext uri="{FF2B5EF4-FFF2-40B4-BE49-F238E27FC236}">
                <a16:creationId xmlns:a16="http://schemas.microsoft.com/office/drawing/2014/main" id="{163766C9-9164-827E-EF84-B2912EAA3CD3}"/>
              </a:ext>
            </a:extLst>
          </p:cNvPr>
          <p:cNvSpPr/>
          <p:nvPr/>
        </p:nvSpPr>
        <p:spPr>
          <a:xfrm>
            <a:off x="3323082" y="4621795"/>
            <a:ext cx="2681478" cy="625219"/>
          </a:xfrm>
          <a:prstGeom prst="rect">
            <a:avLst/>
          </a:prstGeom>
          <a:solidFill>
            <a:srgbClr val="1A0B2E"/>
          </a:solidFill>
          <a:ln w="6350">
            <a:solidFill>
              <a:srgbClr val="4A2D7A"/>
            </a:solidFill>
            <a:prstDash val="solid"/>
          </a:ln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AI/Agentic &amp; Data Platform Strategy and Architecture</a:t>
            </a:r>
          </a:p>
        </p:txBody>
      </p:sp>
      <p:sp>
        <p:nvSpPr>
          <p:cNvPr id="31" name="Shape 33">
            <a:extLst>
              <a:ext uri="{FF2B5EF4-FFF2-40B4-BE49-F238E27FC236}">
                <a16:creationId xmlns:a16="http://schemas.microsoft.com/office/drawing/2014/main" id="{D9CA5EF3-E359-1436-C371-AFB9E979013B}"/>
              </a:ext>
            </a:extLst>
          </p:cNvPr>
          <p:cNvSpPr/>
          <p:nvPr/>
        </p:nvSpPr>
        <p:spPr>
          <a:xfrm>
            <a:off x="3323082" y="4621795"/>
            <a:ext cx="45720" cy="625219"/>
          </a:xfrm>
          <a:prstGeom prst="rect">
            <a:avLst/>
          </a:prstGeom>
          <a:solidFill>
            <a:srgbClr val="C9A4FF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/>
          </a:p>
        </p:txBody>
      </p:sp>
      <p:sp>
        <p:nvSpPr>
          <p:cNvPr id="32" name="Text 34">
            <a:extLst>
              <a:ext uri="{FF2B5EF4-FFF2-40B4-BE49-F238E27FC236}">
                <a16:creationId xmlns:a16="http://schemas.microsoft.com/office/drawing/2014/main" id="{39F5D99A-0393-C520-4108-CB7DBC790FE4}"/>
              </a:ext>
            </a:extLst>
          </p:cNvPr>
          <p:cNvSpPr/>
          <p:nvPr/>
        </p:nvSpPr>
        <p:spPr>
          <a:xfrm>
            <a:off x="3487674" y="4621795"/>
            <a:ext cx="2425446" cy="6252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/>
          </a:p>
        </p:txBody>
      </p:sp>
      <p:sp>
        <p:nvSpPr>
          <p:cNvPr id="33" name="Shape 35">
            <a:extLst>
              <a:ext uri="{FF2B5EF4-FFF2-40B4-BE49-F238E27FC236}">
                <a16:creationId xmlns:a16="http://schemas.microsoft.com/office/drawing/2014/main" id="{2DACD8A2-8088-13E8-1CD7-F752E8D564D2}"/>
              </a:ext>
            </a:extLst>
          </p:cNvPr>
          <p:cNvSpPr/>
          <p:nvPr/>
        </p:nvSpPr>
        <p:spPr>
          <a:xfrm>
            <a:off x="3323082" y="5331733"/>
            <a:ext cx="2681478" cy="625219"/>
          </a:xfrm>
          <a:prstGeom prst="rect">
            <a:avLst/>
          </a:prstGeom>
          <a:solidFill>
            <a:srgbClr val="1A0B2E"/>
          </a:solidFill>
          <a:ln w="6350">
            <a:solidFill>
              <a:srgbClr val="4A2D7A"/>
            </a:solidFill>
            <a:prstDash val="solid"/>
          </a:ln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Technology Modernization Assessment, Architecture and Roadmap</a:t>
            </a:r>
          </a:p>
        </p:txBody>
      </p:sp>
      <p:sp>
        <p:nvSpPr>
          <p:cNvPr id="34" name="Shape 36">
            <a:extLst>
              <a:ext uri="{FF2B5EF4-FFF2-40B4-BE49-F238E27FC236}">
                <a16:creationId xmlns:a16="http://schemas.microsoft.com/office/drawing/2014/main" id="{2C5BA94E-397D-CEE2-C4C1-510298F09E53}"/>
              </a:ext>
            </a:extLst>
          </p:cNvPr>
          <p:cNvSpPr/>
          <p:nvPr/>
        </p:nvSpPr>
        <p:spPr>
          <a:xfrm>
            <a:off x="3323082" y="5331733"/>
            <a:ext cx="45720" cy="625219"/>
          </a:xfrm>
          <a:prstGeom prst="rect">
            <a:avLst/>
          </a:prstGeom>
          <a:solidFill>
            <a:srgbClr val="C9A4FF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/>
          </a:p>
        </p:txBody>
      </p:sp>
      <p:sp>
        <p:nvSpPr>
          <p:cNvPr id="35" name="Text 37">
            <a:extLst>
              <a:ext uri="{FF2B5EF4-FFF2-40B4-BE49-F238E27FC236}">
                <a16:creationId xmlns:a16="http://schemas.microsoft.com/office/drawing/2014/main" id="{1111E31A-C3BA-79A5-BEF0-675DD58F827A}"/>
              </a:ext>
            </a:extLst>
          </p:cNvPr>
          <p:cNvSpPr/>
          <p:nvPr/>
        </p:nvSpPr>
        <p:spPr>
          <a:xfrm>
            <a:off x="3487674" y="5331733"/>
            <a:ext cx="2425446" cy="6252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/>
          </a:p>
        </p:txBody>
      </p:sp>
      <p:sp>
        <p:nvSpPr>
          <p:cNvPr id="36" name="Shape 38">
            <a:extLst>
              <a:ext uri="{FF2B5EF4-FFF2-40B4-BE49-F238E27FC236}">
                <a16:creationId xmlns:a16="http://schemas.microsoft.com/office/drawing/2014/main" id="{341C63E1-EA12-C072-31C2-43BA49008633}"/>
              </a:ext>
            </a:extLst>
          </p:cNvPr>
          <p:cNvSpPr/>
          <p:nvPr/>
        </p:nvSpPr>
        <p:spPr>
          <a:xfrm>
            <a:off x="3323082" y="6041670"/>
            <a:ext cx="2681478" cy="625219"/>
          </a:xfrm>
          <a:prstGeom prst="rect">
            <a:avLst/>
          </a:prstGeom>
          <a:solidFill>
            <a:srgbClr val="1A0B2E"/>
          </a:solidFill>
          <a:ln w="6350">
            <a:solidFill>
              <a:srgbClr val="4A2D7A"/>
            </a:solidFill>
            <a:prstDash val="solid"/>
          </a:ln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Technology Resilience Assessment, Architecture and Roadmap</a:t>
            </a:r>
          </a:p>
        </p:txBody>
      </p:sp>
      <p:sp>
        <p:nvSpPr>
          <p:cNvPr id="37" name="Shape 39">
            <a:extLst>
              <a:ext uri="{FF2B5EF4-FFF2-40B4-BE49-F238E27FC236}">
                <a16:creationId xmlns:a16="http://schemas.microsoft.com/office/drawing/2014/main" id="{DD5D6263-5485-8CD0-9A83-4F08DFB3A292}"/>
              </a:ext>
            </a:extLst>
          </p:cNvPr>
          <p:cNvSpPr/>
          <p:nvPr/>
        </p:nvSpPr>
        <p:spPr>
          <a:xfrm>
            <a:off x="3323082" y="6041670"/>
            <a:ext cx="45720" cy="625219"/>
          </a:xfrm>
          <a:prstGeom prst="rect">
            <a:avLst/>
          </a:prstGeom>
          <a:solidFill>
            <a:srgbClr val="C9A4FF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/>
          </a:p>
        </p:txBody>
      </p:sp>
      <p:sp>
        <p:nvSpPr>
          <p:cNvPr id="38" name="Text 40">
            <a:extLst>
              <a:ext uri="{FF2B5EF4-FFF2-40B4-BE49-F238E27FC236}">
                <a16:creationId xmlns:a16="http://schemas.microsoft.com/office/drawing/2014/main" id="{CA5DF876-1025-A3B9-FF01-8D0B2D8E7ABD}"/>
              </a:ext>
            </a:extLst>
          </p:cNvPr>
          <p:cNvSpPr/>
          <p:nvPr/>
        </p:nvSpPr>
        <p:spPr>
          <a:xfrm>
            <a:off x="3487674" y="6041670"/>
            <a:ext cx="2425446" cy="6252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/>
          </a:p>
        </p:txBody>
      </p:sp>
      <p:sp>
        <p:nvSpPr>
          <p:cNvPr id="43" name="Shape 45">
            <a:extLst>
              <a:ext uri="{FF2B5EF4-FFF2-40B4-BE49-F238E27FC236}">
                <a16:creationId xmlns:a16="http://schemas.microsoft.com/office/drawing/2014/main" id="{6BA244CB-D6C2-D88D-F53B-0BE5EA2F5B41}"/>
              </a:ext>
            </a:extLst>
          </p:cNvPr>
          <p:cNvSpPr/>
          <p:nvPr/>
        </p:nvSpPr>
        <p:spPr>
          <a:xfrm>
            <a:off x="6187440" y="3201921"/>
            <a:ext cx="2681478" cy="625219"/>
          </a:xfrm>
          <a:prstGeom prst="rect">
            <a:avLst/>
          </a:prstGeom>
          <a:solidFill>
            <a:srgbClr val="1A0B2E"/>
          </a:solidFill>
          <a:ln w="6350">
            <a:solidFill>
              <a:srgbClr val="4A2D7A"/>
            </a:solidFill>
            <a:prstDash val="solid"/>
          </a:ln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Technology &amp; AI Cost Optimization, Full Stack FinOps and Value Realization</a:t>
            </a:r>
          </a:p>
        </p:txBody>
      </p:sp>
      <p:sp>
        <p:nvSpPr>
          <p:cNvPr id="44" name="Shape 46">
            <a:extLst>
              <a:ext uri="{FF2B5EF4-FFF2-40B4-BE49-F238E27FC236}">
                <a16:creationId xmlns:a16="http://schemas.microsoft.com/office/drawing/2014/main" id="{4C183A1B-F23A-2A83-DE88-589EA6D3D1F7}"/>
              </a:ext>
            </a:extLst>
          </p:cNvPr>
          <p:cNvSpPr/>
          <p:nvPr/>
        </p:nvSpPr>
        <p:spPr>
          <a:xfrm>
            <a:off x="6187440" y="3201921"/>
            <a:ext cx="45720" cy="625219"/>
          </a:xfrm>
          <a:prstGeom prst="rect">
            <a:avLst/>
          </a:prstGeom>
          <a:solidFill>
            <a:srgbClr val="C9A4FF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/>
          </a:p>
        </p:txBody>
      </p:sp>
      <p:sp>
        <p:nvSpPr>
          <p:cNvPr id="45" name="Text 47">
            <a:extLst>
              <a:ext uri="{FF2B5EF4-FFF2-40B4-BE49-F238E27FC236}">
                <a16:creationId xmlns:a16="http://schemas.microsoft.com/office/drawing/2014/main" id="{F1CFCA74-2285-A886-D6E5-6A26E02A6843}"/>
              </a:ext>
            </a:extLst>
          </p:cNvPr>
          <p:cNvSpPr/>
          <p:nvPr/>
        </p:nvSpPr>
        <p:spPr>
          <a:xfrm>
            <a:off x="6352032" y="3201921"/>
            <a:ext cx="2425446" cy="6252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/>
          </a:p>
        </p:txBody>
      </p:sp>
      <p:sp>
        <p:nvSpPr>
          <p:cNvPr id="46" name="Shape 48">
            <a:extLst>
              <a:ext uri="{FF2B5EF4-FFF2-40B4-BE49-F238E27FC236}">
                <a16:creationId xmlns:a16="http://schemas.microsoft.com/office/drawing/2014/main" id="{F75AA879-5C28-F29C-05E1-3CC77A09289D}"/>
              </a:ext>
            </a:extLst>
          </p:cNvPr>
          <p:cNvSpPr/>
          <p:nvPr/>
        </p:nvSpPr>
        <p:spPr>
          <a:xfrm>
            <a:off x="6187440" y="3911858"/>
            <a:ext cx="2681478" cy="625219"/>
          </a:xfrm>
          <a:prstGeom prst="rect">
            <a:avLst/>
          </a:prstGeom>
          <a:solidFill>
            <a:srgbClr val="1A0B2E"/>
          </a:solidFill>
          <a:ln w="6350">
            <a:solidFill>
              <a:srgbClr val="4A2D7A"/>
            </a:solidFill>
            <a:prstDash val="solid"/>
          </a:ln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AI Powered SDLC Strategy and Activation</a:t>
            </a:r>
          </a:p>
        </p:txBody>
      </p:sp>
      <p:sp>
        <p:nvSpPr>
          <p:cNvPr id="47" name="Shape 49">
            <a:extLst>
              <a:ext uri="{FF2B5EF4-FFF2-40B4-BE49-F238E27FC236}">
                <a16:creationId xmlns:a16="http://schemas.microsoft.com/office/drawing/2014/main" id="{B8155EF7-454B-9914-AB14-4B632C603839}"/>
              </a:ext>
            </a:extLst>
          </p:cNvPr>
          <p:cNvSpPr/>
          <p:nvPr/>
        </p:nvSpPr>
        <p:spPr>
          <a:xfrm>
            <a:off x="6187440" y="3911858"/>
            <a:ext cx="45720" cy="625219"/>
          </a:xfrm>
          <a:prstGeom prst="rect">
            <a:avLst/>
          </a:prstGeom>
          <a:solidFill>
            <a:srgbClr val="C9A4FF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/>
          </a:p>
        </p:txBody>
      </p:sp>
      <p:sp>
        <p:nvSpPr>
          <p:cNvPr id="48" name="Text 50">
            <a:extLst>
              <a:ext uri="{FF2B5EF4-FFF2-40B4-BE49-F238E27FC236}">
                <a16:creationId xmlns:a16="http://schemas.microsoft.com/office/drawing/2014/main" id="{341D196C-D8B6-C6E9-2D5A-904F0C883E90}"/>
              </a:ext>
            </a:extLst>
          </p:cNvPr>
          <p:cNvSpPr/>
          <p:nvPr/>
        </p:nvSpPr>
        <p:spPr>
          <a:xfrm>
            <a:off x="6352032" y="3911858"/>
            <a:ext cx="2425446" cy="6252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/>
          </a:p>
        </p:txBody>
      </p:sp>
      <p:sp>
        <p:nvSpPr>
          <p:cNvPr id="49" name="Shape 51">
            <a:extLst>
              <a:ext uri="{FF2B5EF4-FFF2-40B4-BE49-F238E27FC236}">
                <a16:creationId xmlns:a16="http://schemas.microsoft.com/office/drawing/2014/main" id="{F48B078F-490D-9425-3390-99F2A763CAEC}"/>
              </a:ext>
            </a:extLst>
          </p:cNvPr>
          <p:cNvSpPr/>
          <p:nvPr/>
        </p:nvSpPr>
        <p:spPr>
          <a:xfrm>
            <a:off x="6187440" y="4621795"/>
            <a:ext cx="2681478" cy="625219"/>
          </a:xfrm>
          <a:prstGeom prst="rect">
            <a:avLst/>
          </a:prstGeom>
          <a:solidFill>
            <a:srgbClr val="1A0B2E"/>
          </a:solidFill>
          <a:ln w="6350">
            <a:solidFill>
              <a:srgbClr val="4A2D7A"/>
            </a:solidFill>
            <a:prstDash val="solid"/>
          </a:ln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Technology Operating Model Design and Activation</a:t>
            </a:r>
          </a:p>
        </p:txBody>
      </p:sp>
      <p:sp>
        <p:nvSpPr>
          <p:cNvPr id="50" name="Shape 52">
            <a:extLst>
              <a:ext uri="{FF2B5EF4-FFF2-40B4-BE49-F238E27FC236}">
                <a16:creationId xmlns:a16="http://schemas.microsoft.com/office/drawing/2014/main" id="{B75E2B22-4596-6886-FB7A-31051A61B058}"/>
              </a:ext>
            </a:extLst>
          </p:cNvPr>
          <p:cNvSpPr/>
          <p:nvPr/>
        </p:nvSpPr>
        <p:spPr>
          <a:xfrm>
            <a:off x="6187440" y="4621795"/>
            <a:ext cx="45720" cy="625219"/>
          </a:xfrm>
          <a:prstGeom prst="rect">
            <a:avLst/>
          </a:prstGeom>
          <a:solidFill>
            <a:srgbClr val="C9A4FF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/>
          </a:p>
        </p:txBody>
      </p:sp>
      <p:sp>
        <p:nvSpPr>
          <p:cNvPr id="51" name="Text 53">
            <a:extLst>
              <a:ext uri="{FF2B5EF4-FFF2-40B4-BE49-F238E27FC236}">
                <a16:creationId xmlns:a16="http://schemas.microsoft.com/office/drawing/2014/main" id="{A27EDF37-9B67-C6F2-3BAB-119E94220CFD}"/>
              </a:ext>
            </a:extLst>
          </p:cNvPr>
          <p:cNvSpPr/>
          <p:nvPr/>
        </p:nvSpPr>
        <p:spPr>
          <a:xfrm>
            <a:off x="6352032" y="4621795"/>
            <a:ext cx="2425446" cy="6252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/>
          </a:p>
        </p:txBody>
      </p:sp>
      <p:sp>
        <p:nvSpPr>
          <p:cNvPr id="52" name="Shape 54">
            <a:extLst>
              <a:ext uri="{FF2B5EF4-FFF2-40B4-BE49-F238E27FC236}">
                <a16:creationId xmlns:a16="http://schemas.microsoft.com/office/drawing/2014/main" id="{4827479A-D97C-2C64-5ADB-322032993AD5}"/>
              </a:ext>
            </a:extLst>
          </p:cNvPr>
          <p:cNvSpPr/>
          <p:nvPr/>
        </p:nvSpPr>
        <p:spPr>
          <a:xfrm>
            <a:off x="6187440" y="5331733"/>
            <a:ext cx="2681478" cy="625219"/>
          </a:xfrm>
          <a:prstGeom prst="rect">
            <a:avLst/>
          </a:prstGeom>
          <a:solidFill>
            <a:srgbClr val="1A0B2E"/>
          </a:solidFill>
          <a:ln w="6350">
            <a:solidFill>
              <a:srgbClr val="4A2D7A"/>
            </a:solidFill>
            <a:prstDash val="solid"/>
          </a:ln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Technology M&amp;A Programs / Optimization</a:t>
            </a:r>
          </a:p>
        </p:txBody>
      </p:sp>
      <p:sp>
        <p:nvSpPr>
          <p:cNvPr id="53" name="Shape 55">
            <a:extLst>
              <a:ext uri="{FF2B5EF4-FFF2-40B4-BE49-F238E27FC236}">
                <a16:creationId xmlns:a16="http://schemas.microsoft.com/office/drawing/2014/main" id="{0E4CD980-9399-6903-69B1-D149D1E82041}"/>
              </a:ext>
            </a:extLst>
          </p:cNvPr>
          <p:cNvSpPr/>
          <p:nvPr/>
        </p:nvSpPr>
        <p:spPr>
          <a:xfrm>
            <a:off x="6187440" y="5331733"/>
            <a:ext cx="45720" cy="625219"/>
          </a:xfrm>
          <a:prstGeom prst="rect">
            <a:avLst/>
          </a:prstGeom>
          <a:solidFill>
            <a:srgbClr val="C9A4FF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/>
          </a:p>
        </p:txBody>
      </p:sp>
      <p:sp>
        <p:nvSpPr>
          <p:cNvPr id="54" name="Text 56">
            <a:extLst>
              <a:ext uri="{FF2B5EF4-FFF2-40B4-BE49-F238E27FC236}">
                <a16:creationId xmlns:a16="http://schemas.microsoft.com/office/drawing/2014/main" id="{B7346052-E620-7066-155B-36844A03C7C7}"/>
              </a:ext>
            </a:extLst>
          </p:cNvPr>
          <p:cNvSpPr/>
          <p:nvPr/>
        </p:nvSpPr>
        <p:spPr>
          <a:xfrm>
            <a:off x="6352032" y="5331733"/>
            <a:ext cx="2425446" cy="6252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/>
          </a:p>
        </p:txBody>
      </p:sp>
      <p:sp>
        <p:nvSpPr>
          <p:cNvPr id="59" name="Shape 61">
            <a:extLst>
              <a:ext uri="{FF2B5EF4-FFF2-40B4-BE49-F238E27FC236}">
                <a16:creationId xmlns:a16="http://schemas.microsoft.com/office/drawing/2014/main" id="{73353F55-5522-D70B-A596-96F175104E9E}"/>
              </a:ext>
            </a:extLst>
          </p:cNvPr>
          <p:cNvSpPr/>
          <p:nvPr/>
        </p:nvSpPr>
        <p:spPr>
          <a:xfrm>
            <a:off x="9051798" y="3201921"/>
            <a:ext cx="2681478" cy="625219"/>
          </a:xfrm>
          <a:prstGeom prst="rect">
            <a:avLst/>
          </a:prstGeom>
          <a:solidFill>
            <a:srgbClr val="1A0B2E"/>
          </a:solidFill>
          <a:ln w="6350">
            <a:solidFill>
              <a:srgbClr val="4A2D7A"/>
            </a:solidFill>
            <a:prstDash val="solid"/>
          </a:ln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Transformation Delivery</a:t>
            </a:r>
          </a:p>
        </p:txBody>
      </p:sp>
      <p:sp>
        <p:nvSpPr>
          <p:cNvPr id="60" name="Shape 62">
            <a:extLst>
              <a:ext uri="{FF2B5EF4-FFF2-40B4-BE49-F238E27FC236}">
                <a16:creationId xmlns:a16="http://schemas.microsoft.com/office/drawing/2014/main" id="{38DDE065-F477-05BB-971A-EEED25E009B7}"/>
              </a:ext>
            </a:extLst>
          </p:cNvPr>
          <p:cNvSpPr/>
          <p:nvPr/>
        </p:nvSpPr>
        <p:spPr>
          <a:xfrm>
            <a:off x="9051798" y="3201921"/>
            <a:ext cx="45720" cy="625219"/>
          </a:xfrm>
          <a:prstGeom prst="rect">
            <a:avLst/>
          </a:prstGeom>
          <a:solidFill>
            <a:srgbClr val="C9A4FF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/>
          </a:p>
        </p:txBody>
      </p:sp>
      <p:sp>
        <p:nvSpPr>
          <p:cNvPr id="61" name="Text 63">
            <a:extLst>
              <a:ext uri="{FF2B5EF4-FFF2-40B4-BE49-F238E27FC236}">
                <a16:creationId xmlns:a16="http://schemas.microsoft.com/office/drawing/2014/main" id="{7C66B75C-4094-D4AD-D4EE-FC0676C85141}"/>
              </a:ext>
            </a:extLst>
          </p:cNvPr>
          <p:cNvSpPr/>
          <p:nvPr/>
        </p:nvSpPr>
        <p:spPr>
          <a:xfrm>
            <a:off x="9216390" y="3201921"/>
            <a:ext cx="2425446" cy="6252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/>
          </a:p>
        </p:txBody>
      </p:sp>
      <p:sp>
        <p:nvSpPr>
          <p:cNvPr id="62" name="Shape 64">
            <a:extLst>
              <a:ext uri="{FF2B5EF4-FFF2-40B4-BE49-F238E27FC236}">
                <a16:creationId xmlns:a16="http://schemas.microsoft.com/office/drawing/2014/main" id="{AE72F4A5-B8CF-C4EB-14E8-24C71AB85539}"/>
              </a:ext>
            </a:extLst>
          </p:cNvPr>
          <p:cNvSpPr/>
          <p:nvPr/>
        </p:nvSpPr>
        <p:spPr>
          <a:xfrm>
            <a:off x="9051798" y="3911858"/>
            <a:ext cx="2681478" cy="625219"/>
          </a:xfrm>
          <a:prstGeom prst="rect">
            <a:avLst/>
          </a:prstGeom>
          <a:solidFill>
            <a:srgbClr val="1A0B2E"/>
          </a:solidFill>
          <a:ln w="6350">
            <a:solidFill>
              <a:srgbClr val="4A2D7A"/>
            </a:solidFill>
            <a:prstDash val="solid"/>
          </a:ln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Transformation Office</a:t>
            </a:r>
          </a:p>
        </p:txBody>
      </p:sp>
      <p:sp>
        <p:nvSpPr>
          <p:cNvPr id="63" name="Shape 65">
            <a:extLst>
              <a:ext uri="{FF2B5EF4-FFF2-40B4-BE49-F238E27FC236}">
                <a16:creationId xmlns:a16="http://schemas.microsoft.com/office/drawing/2014/main" id="{F2631977-9BA7-8F3B-2BF4-0A66AE882422}"/>
              </a:ext>
            </a:extLst>
          </p:cNvPr>
          <p:cNvSpPr/>
          <p:nvPr/>
        </p:nvSpPr>
        <p:spPr>
          <a:xfrm>
            <a:off x="9051798" y="3911858"/>
            <a:ext cx="45720" cy="625219"/>
          </a:xfrm>
          <a:prstGeom prst="rect">
            <a:avLst/>
          </a:prstGeom>
          <a:solidFill>
            <a:srgbClr val="C9A4FF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/>
          </a:p>
        </p:txBody>
      </p:sp>
      <p:sp>
        <p:nvSpPr>
          <p:cNvPr id="64" name="Text 66">
            <a:extLst>
              <a:ext uri="{FF2B5EF4-FFF2-40B4-BE49-F238E27FC236}">
                <a16:creationId xmlns:a16="http://schemas.microsoft.com/office/drawing/2014/main" id="{93AADC6E-3AFA-184D-3CB1-7688F7C3B36C}"/>
              </a:ext>
            </a:extLst>
          </p:cNvPr>
          <p:cNvSpPr/>
          <p:nvPr/>
        </p:nvSpPr>
        <p:spPr>
          <a:xfrm>
            <a:off x="9216390" y="3911858"/>
            <a:ext cx="2425446" cy="6252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/>
          </a:p>
        </p:txBody>
      </p:sp>
      <p:sp>
        <p:nvSpPr>
          <p:cNvPr id="86" name="Text 2">
            <a:extLst>
              <a:ext uri="{FF2B5EF4-FFF2-40B4-BE49-F238E27FC236}">
                <a16:creationId xmlns:a16="http://schemas.microsoft.com/office/drawing/2014/main" id="{B9DC8065-F761-3736-CE9E-BFABC12512A8}"/>
              </a:ext>
            </a:extLst>
          </p:cNvPr>
          <p:cNvSpPr/>
          <p:nvPr/>
        </p:nvSpPr>
        <p:spPr>
          <a:xfrm>
            <a:off x="613728" y="803500"/>
            <a:ext cx="110642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defRPr/>
            </a:pPr>
            <a:r>
              <a:rPr lang="en-GB" dirty="0"/>
              <a:t>Our revised TS&amp;T offerings build on strong capabilities, with deliberate interventions to establish new sub-offerings and augment existing in response to rapidly evolving 2026 client demands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668192-596B-163C-F906-47549CA5E206}"/>
              </a:ext>
            </a:extLst>
          </p:cNvPr>
          <p:cNvSpPr txBox="1"/>
          <p:nvPr/>
        </p:nvSpPr>
        <p:spPr>
          <a:xfrm>
            <a:off x="424053" y="2303992"/>
            <a:ext cx="2736342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900" i="1"/>
              <a:t>Lead at the intersection of business and technology to drive maximum client value through exploitation of AI, technology and data - serving as the primary architect of client's industry relevant technology estate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8AECB8A-8F63-41F0-7D44-90EED9BF45BE}"/>
              </a:ext>
            </a:extLst>
          </p:cNvPr>
          <p:cNvSpPr txBox="1"/>
          <p:nvPr/>
        </p:nvSpPr>
        <p:spPr>
          <a:xfrm>
            <a:off x="3290824" y="2303992"/>
            <a:ext cx="2736342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900" i="1"/>
              <a:t>Advisory and functional architecture services across Digital Core pillars (AI/agentic, data, cloud/infra, enterprise SaaS/platforms) to deliver a modern and resilient digital core that enables enterprise AI adoption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BEC6DDD-75AE-153B-E8B6-1BE83341FF0F}"/>
              </a:ext>
            </a:extLst>
          </p:cNvPr>
          <p:cNvSpPr txBox="1"/>
          <p:nvPr/>
        </p:nvSpPr>
        <p:spPr>
          <a:xfrm>
            <a:off x="6139434" y="2303992"/>
            <a:ext cx="2736342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900" i="1"/>
              <a:t>Design and implement market leading practices in technology operating models, AI/tech value and economics and AI enabled SDLC to maximize business value from technology investments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3A291E2-5820-E8F8-F5BF-1BFE6440E86C}"/>
              </a:ext>
            </a:extLst>
          </p:cNvPr>
          <p:cNvSpPr txBox="1"/>
          <p:nvPr/>
        </p:nvSpPr>
        <p:spPr>
          <a:xfrm>
            <a:off x="9024366" y="2303992"/>
            <a:ext cx="273634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900" i="1"/>
              <a:t>Deliver complex, large-scale tech reinvention/transformation programs underpinned by robust transformation offices to track, manage and govern value outcomes of material enterprise reinvention commitments</a:t>
            </a:r>
          </a:p>
        </p:txBody>
      </p:sp>
    </p:spTree>
    <p:extLst>
      <p:ext uri="{BB962C8B-B14F-4D97-AF65-F5344CB8AC3E}">
        <p14:creationId xmlns:p14="http://schemas.microsoft.com/office/powerpoint/2010/main" val="1686164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DBC1FF-095E-8E9C-01EB-3C6192E241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itle 1">
            <a:extLst>
              <a:ext uri="{FF2B5EF4-FFF2-40B4-BE49-F238E27FC236}">
                <a16:creationId xmlns:a16="http://schemas.microsoft.com/office/drawing/2014/main" id="{F8F3BB53-5B95-4256-460D-319B85D53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348" y="386862"/>
            <a:ext cx="11022110" cy="344710"/>
          </a:xfr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GB" dirty="0">
                <a:latin typeface="+mj-lt"/>
              </a:rPr>
              <a:t>TS&amp;T &lt;&gt; Digital Core Intersections Critical to Growth</a:t>
            </a:r>
          </a:p>
        </p:txBody>
      </p:sp>
      <p:sp>
        <p:nvSpPr>
          <p:cNvPr id="94" name="Text 2">
            <a:extLst>
              <a:ext uri="{FF2B5EF4-FFF2-40B4-BE49-F238E27FC236}">
                <a16:creationId xmlns:a16="http://schemas.microsoft.com/office/drawing/2014/main" id="{FFF3A0F5-E800-7607-E3C7-FA6066ECED20}"/>
              </a:ext>
            </a:extLst>
          </p:cNvPr>
          <p:cNvSpPr/>
          <p:nvPr/>
        </p:nvSpPr>
        <p:spPr>
          <a:xfrm>
            <a:off x="613728" y="803500"/>
            <a:ext cx="110642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Intersections between TS&amp;T sub-offerings and broader Digital Core are basis for growth</a:t>
            </a:r>
          </a:p>
        </p:txBody>
      </p:sp>
      <p:graphicFrame>
        <p:nvGraphicFramePr>
          <p:cNvPr id="95" name="Table 94">
            <a:extLst>
              <a:ext uri="{FF2B5EF4-FFF2-40B4-BE49-F238E27FC236}">
                <a16:creationId xmlns:a16="http://schemas.microsoft.com/office/drawing/2014/main" id="{E9760168-36DF-30AC-2847-B96DB1BAF7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0294151"/>
              </p:ext>
            </p:extLst>
          </p:nvPr>
        </p:nvGraphicFramePr>
        <p:xfrm>
          <a:off x="514032" y="1686244"/>
          <a:ext cx="9228000" cy="40233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224000">
                  <a:extLst>
                    <a:ext uri="{9D8B030D-6E8A-4147-A177-3AD203B41FA5}">
                      <a16:colId xmlns:a16="http://schemas.microsoft.com/office/drawing/2014/main" val="3825971000"/>
                    </a:ext>
                  </a:extLst>
                </a:gridCol>
                <a:gridCol w="3528000">
                  <a:extLst>
                    <a:ext uri="{9D8B030D-6E8A-4147-A177-3AD203B41FA5}">
                      <a16:colId xmlns:a16="http://schemas.microsoft.com/office/drawing/2014/main" val="847776627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4019591549"/>
                    </a:ext>
                  </a:extLst>
                </a:gridCol>
                <a:gridCol w="1056000">
                  <a:extLst>
                    <a:ext uri="{9D8B030D-6E8A-4147-A177-3AD203B41FA5}">
                      <a16:colId xmlns:a16="http://schemas.microsoft.com/office/drawing/2014/main" val="3052655470"/>
                    </a:ext>
                  </a:extLst>
                </a:gridCol>
                <a:gridCol w="1056000">
                  <a:extLst>
                    <a:ext uri="{9D8B030D-6E8A-4147-A177-3AD203B41FA5}">
                      <a16:colId xmlns:a16="http://schemas.microsoft.com/office/drawing/2014/main" val="972217766"/>
                    </a:ext>
                  </a:extLst>
                </a:gridCol>
                <a:gridCol w="1056000">
                  <a:extLst>
                    <a:ext uri="{9D8B030D-6E8A-4147-A177-3AD203B41FA5}">
                      <a16:colId xmlns:a16="http://schemas.microsoft.com/office/drawing/2014/main" val="3747711342"/>
                    </a:ext>
                  </a:extLst>
                </a:gridCol>
                <a:gridCol w="1056000">
                  <a:extLst>
                    <a:ext uri="{9D8B030D-6E8A-4147-A177-3AD203B41FA5}">
                      <a16:colId xmlns:a16="http://schemas.microsoft.com/office/drawing/2014/main" val="2414022147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1" dirty="0">
                          <a:solidFill>
                            <a:schemeClr val="tx1"/>
                          </a:solidFill>
                          <a:latin typeface="+mn-lt"/>
                        </a:rPr>
                        <a:t>TS&amp;T Sub-Offerings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13"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>
                          <a:solidFill>
                            <a:schemeClr val="tx1"/>
                          </a:solidFill>
                          <a:latin typeface="+mn-lt"/>
                        </a:rPr>
                        <a:t>AI &amp; Data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>
                          <a:solidFill>
                            <a:schemeClr val="tx1"/>
                          </a:solidFill>
                          <a:latin typeface="+mn-lt"/>
                        </a:rPr>
                        <a:t>S&amp;PE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dirty="0">
                          <a:solidFill>
                            <a:schemeClr val="tx1"/>
                          </a:solidFill>
                          <a:latin typeface="+mn-lt"/>
                        </a:rPr>
                        <a:t>IIS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>
                          <a:solidFill>
                            <a:schemeClr val="tx1"/>
                          </a:solidFill>
                          <a:latin typeface="+mn-lt"/>
                        </a:rPr>
                        <a:t>MRS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6097424"/>
                  </a:ext>
                </a:extLst>
              </a:tr>
              <a:tr h="0">
                <a:tc rowSpan="4"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Calibri" pitchFamily="34" charset="-122"/>
                          <a:cs typeface="Calibri" pitchFamily="34" charset="-120"/>
                        </a:rPr>
                        <a:t>Industry Technology Strategy &amp; Architecture</a:t>
                      </a:r>
                      <a:endParaRPr lang="en-GB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chemeClr val="tx1"/>
                          </a:solidFill>
                          <a:latin typeface="+mn-lt"/>
                        </a:rPr>
                        <a:t>Business Technology Strategy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385057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>
                          <a:solidFill>
                            <a:schemeClr val="tx1"/>
                          </a:solidFill>
                          <a:latin typeface="+mn-lt"/>
                        </a:rPr>
                        <a:t>Technology Visioning / Future Tech &amp; Innovation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141304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>
                          <a:solidFill>
                            <a:schemeClr val="tx1"/>
                          </a:solidFill>
                          <a:latin typeface="+mn-lt"/>
                        </a:rPr>
                        <a:t>Enterprise &amp; Technology AI and Data Strategy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713235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>
                          <a:solidFill>
                            <a:schemeClr val="tx1"/>
                          </a:solidFill>
                          <a:latin typeface="+mn-lt"/>
                        </a:rPr>
                        <a:t>Industry Enterprise Architecture (EA)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8492543"/>
                  </a:ext>
                </a:extLst>
              </a:tr>
              <a:tr h="0">
                <a:tc rowSpan="5"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Calibri" pitchFamily="34" charset="-122"/>
                          <a:cs typeface="Calibri" pitchFamily="34" charset="-120"/>
                        </a:rPr>
                        <a:t>Digital Foundations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chemeClr val="tx1"/>
                          </a:solidFill>
                          <a:latin typeface="+mn-lt"/>
                        </a:rPr>
                        <a:t>Functional and Domain Driven Architecture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300797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chemeClr val="tx1"/>
                          </a:solidFill>
                          <a:latin typeface="+mn-lt"/>
                        </a:rPr>
                        <a:t>Cloud, Infrastructure and Ecosystem Adv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177469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chemeClr val="tx1"/>
                          </a:solidFill>
                          <a:latin typeface="+mn-lt"/>
                        </a:rPr>
                        <a:t>AI/Agentic &amp; Data Platform Strategy and Arch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812256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>
                          <a:solidFill>
                            <a:schemeClr val="tx1"/>
                          </a:solidFill>
                          <a:latin typeface="+mn-lt"/>
                        </a:rPr>
                        <a:t>Tech Modernization </a:t>
                      </a:r>
                      <a:r>
                        <a:rPr lang="en-US" sz="1050" dirty="0" err="1">
                          <a:solidFill>
                            <a:schemeClr val="tx1"/>
                          </a:solidFill>
                          <a:latin typeface="+mn-lt"/>
                        </a:rPr>
                        <a:t>Assmt</a:t>
                      </a:r>
                      <a:r>
                        <a:rPr lang="en-US" sz="1050" dirty="0">
                          <a:solidFill>
                            <a:schemeClr val="tx1"/>
                          </a:solidFill>
                          <a:latin typeface="+mn-lt"/>
                        </a:rPr>
                        <a:t>, Arch and Roadmap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239020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>
                          <a:solidFill>
                            <a:schemeClr val="tx1"/>
                          </a:solidFill>
                          <a:latin typeface="+mn-lt"/>
                        </a:rPr>
                        <a:t>Tech Resilience </a:t>
                      </a:r>
                      <a:r>
                        <a:rPr lang="en-US" sz="1050" dirty="0" err="1">
                          <a:solidFill>
                            <a:schemeClr val="tx1"/>
                          </a:solidFill>
                          <a:latin typeface="+mn-lt"/>
                        </a:rPr>
                        <a:t>Assmt</a:t>
                      </a:r>
                      <a:r>
                        <a:rPr lang="en-US" sz="1050" dirty="0">
                          <a:solidFill>
                            <a:schemeClr val="tx1"/>
                          </a:solidFill>
                          <a:latin typeface="+mn-lt"/>
                        </a:rPr>
                        <a:t>, Arch and Roadmap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4162845"/>
                  </a:ext>
                </a:extLst>
              </a:tr>
              <a:tr h="0">
                <a:tc rowSpan="4"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Calibri" pitchFamily="34" charset="-122"/>
                          <a:cs typeface="Calibri" pitchFamily="34" charset="-120"/>
                        </a:rPr>
                        <a:t>Strategic Technology Effectiveness</a:t>
                      </a: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chemeClr val="tx1"/>
                          </a:solidFill>
                          <a:latin typeface="+mn-lt"/>
                        </a:rPr>
                        <a:t>Tech/AI Cost </a:t>
                      </a:r>
                      <a:r>
                        <a:rPr lang="en-US" sz="1050" err="1">
                          <a:solidFill>
                            <a:schemeClr val="tx1"/>
                          </a:solidFill>
                          <a:latin typeface="+mn-lt"/>
                        </a:rPr>
                        <a:t>Opt</a:t>
                      </a:r>
                      <a:r>
                        <a:rPr lang="en-US" sz="1050">
                          <a:solidFill>
                            <a:schemeClr val="tx1"/>
                          </a:solidFill>
                          <a:latin typeface="+mn-lt"/>
                        </a:rPr>
                        <a:t>, Full Stack FinOps and VR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248275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chemeClr val="tx1"/>
                          </a:solidFill>
                          <a:latin typeface="+mn-lt"/>
                        </a:rPr>
                        <a:t>AI Powered SDLC Strategy and Activation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08348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chemeClr val="tx1"/>
                          </a:solidFill>
                          <a:latin typeface="+mn-lt"/>
                        </a:rPr>
                        <a:t>Technology Operating Model Design and Activation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180314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chemeClr val="tx1"/>
                          </a:solidFill>
                          <a:latin typeface="+mn-lt"/>
                        </a:rPr>
                        <a:t>Technology M&amp;A Programs / Optimization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5985710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Calibri" pitchFamily="34" charset="-122"/>
                          <a:cs typeface="Calibri" pitchFamily="34" charset="-120"/>
                        </a:rPr>
                        <a:t>Tech </a:t>
                      </a:r>
                      <a:r>
                        <a:rPr kumimoji="0" lang="en-US" sz="1050" b="1" i="0" u="none" strike="noStrike" kern="1200" cap="none" spc="0" normalizeH="0" baseline="0" noProof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Calibri" pitchFamily="34" charset="-122"/>
                          <a:cs typeface="Calibri" pitchFamily="34" charset="-120"/>
                        </a:rPr>
                        <a:t>Tfn</a:t>
                      </a:r>
                      <a:r>
                        <a:rPr kumimoji="0" lang="en-US" sz="105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Calibri" pitchFamily="34" charset="-122"/>
                          <a:cs typeface="Calibri" pitchFamily="34" charset="-120"/>
                        </a:rPr>
                        <a:t> Delivery</a:t>
                      </a:r>
                      <a:endParaRPr lang="en-GB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chemeClr val="tx1"/>
                          </a:solidFill>
                          <a:latin typeface="+mn-lt"/>
                        </a:rPr>
                        <a:t>Transformation Delivery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159249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chemeClr val="tx1"/>
                          </a:solidFill>
                          <a:latin typeface="+mn-lt"/>
                        </a:rPr>
                        <a:t>Transformation Office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2303984"/>
                  </a:ext>
                </a:extLst>
              </a:tr>
            </a:tbl>
          </a:graphicData>
        </a:graphic>
      </p:graphicFrame>
      <p:grpSp>
        <p:nvGrpSpPr>
          <p:cNvPr id="174" name="Group 173">
            <a:extLst>
              <a:ext uri="{FF2B5EF4-FFF2-40B4-BE49-F238E27FC236}">
                <a16:creationId xmlns:a16="http://schemas.microsoft.com/office/drawing/2014/main" id="{3046DC7D-5893-D4EB-6239-7EC596F16475}"/>
              </a:ext>
            </a:extLst>
          </p:cNvPr>
          <p:cNvGrpSpPr/>
          <p:nvPr/>
        </p:nvGrpSpPr>
        <p:grpSpPr>
          <a:xfrm>
            <a:off x="5264150" y="2052786"/>
            <a:ext cx="4008950" cy="3541916"/>
            <a:chOff x="5264150" y="2286000"/>
            <a:chExt cx="5281882" cy="3541916"/>
          </a:xfrm>
        </p:grpSpPr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A6F817B4-333A-9D97-E1F4-AE9C0315AA8D}"/>
                </a:ext>
              </a:extLst>
            </p:cNvPr>
            <p:cNvCxnSpPr/>
            <p:nvPr/>
          </p:nvCxnSpPr>
          <p:spPr>
            <a:xfrm>
              <a:off x="5264150" y="2286000"/>
              <a:ext cx="5281882" cy="0"/>
            </a:xfrm>
            <a:prstGeom prst="line">
              <a:avLst/>
            </a:prstGeom>
            <a:ln w="12700">
              <a:solidFill>
                <a:schemeClr val="tx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47C005C8-60C5-BD05-0083-633018EA93C0}"/>
                </a:ext>
              </a:extLst>
            </p:cNvPr>
            <p:cNvCxnSpPr/>
            <p:nvPr/>
          </p:nvCxnSpPr>
          <p:spPr>
            <a:xfrm>
              <a:off x="5264150" y="2538994"/>
              <a:ext cx="5281882" cy="0"/>
            </a:xfrm>
            <a:prstGeom prst="line">
              <a:avLst/>
            </a:prstGeom>
            <a:ln w="12700">
              <a:solidFill>
                <a:schemeClr val="tx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1E0F982C-EBCC-EE7B-A8F8-781BDD2899E5}"/>
                </a:ext>
              </a:extLst>
            </p:cNvPr>
            <p:cNvCxnSpPr/>
            <p:nvPr/>
          </p:nvCxnSpPr>
          <p:spPr>
            <a:xfrm>
              <a:off x="5264150" y="2791988"/>
              <a:ext cx="5281882" cy="0"/>
            </a:xfrm>
            <a:prstGeom prst="line">
              <a:avLst/>
            </a:prstGeom>
            <a:ln w="12700">
              <a:solidFill>
                <a:schemeClr val="tx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8F74AE9F-9BE9-FB09-527B-D8C4DE36B70E}"/>
                </a:ext>
              </a:extLst>
            </p:cNvPr>
            <p:cNvCxnSpPr/>
            <p:nvPr/>
          </p:nvCxnSpPr>
          <p:spPr>
            <a:xfrm>
              <a:off x="5264150" y="3044982"/>
              <a:ext cx="5281882" cy="0"/>
            </a:xfrm>
            <a:prstGeom prst="line">
              <a:avLst/>
            </a:prstGeom>
            <a:ln w="12700">
              <a:solidFill>
                <a:schemeClr val="tx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61F16D02-A36A-3766-5BF7-677A129920F5}"/>
                </a:ext>
              </a:extLst>
            </p:cNvPr>
            <p:cNvCxnSpPr/>
            <p:nvPr/>
          </p:nvCxnSpPr>
          <p:spPr>
            <a:xfrm>
              <a:off x="5264150" y="3297976"/>
              <a:ext cx="5281882" cy="0"/>
            </a:xfrm>
            <a:prstGeom prst="line">
              <a:avLst/>
            </a:prstGeom>
            <a:ln w="12700">
              <a:solidFill>
                <a:schemeClr val="tx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A9D705B9-E17A-E905-225C-2B550681D4B2}"/>
                </a:ext>
              </a:extLst>
            </p:cNvPr>
            <p:cNvCxnSpPr/>
            <p:nvPr/>
          </p:nvCxnSpPr>
          <p:spPr>
            <a:xfrm>
              <a:off x="5264150" y="3550970"/>
              <a:ext cx="5281882" cy="0"/>
            </a:xfrm>
            <a:prstGeom prst="line">
              <a:avLst/>
            </a:prstGeom>
            <a:ln w="12700">
              <a:solidFill>
                <a:schemeClr val="tx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3C39A931-362D-778E-F040-B6D7DFBF8D97}"/>
                </a:ext>
              </a:extLst>
            </p:cNvPr>
            <p:cNvCxnSpPr/>
            <p:nvPr/>
          </p:nvCxnSpPr>
          <p:spPr>
            <a:xfrm>
              <a:off x="5264150" y="3803964"/>
              <a:ext cx="5281882" cy="0"/>
            </a:xfrm>
            <a:prstGeom prst="line">
              <a:avLst/>
            </a:prstGeom>
            <a:ln w="12700">
              <a:solidFill>
                <a:schemeClr val="tx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E00EAAC4-F4EF-87C3-5B85-4C222CC7095B}"/>
                </a:ext>
              </a:extLst>
            </p:cNvPr>
            <p:cNvCxnSpPr/>
            <p:nvPr/>
          </p:nvCxnSpPr>
          <p:spPr>
            <a:xfrm>
              <a:off x="5264150" y="4056958"/>
              <a:ext cx="5281882" cy="0"/>
            </a:xfrm>
            <a:prstGeom prst="line">
              <a:avLst/>
            </a:prstGeom>
            <a:ln w="12700">
              <a:solidFill>
                <a:schemeClr val="tx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9354D279-ACE3-374F-D9E1-A9CA4914D9C4}"/>
                </a:ext>
              </a:extLst>
            </p:cNvPr>
            <p:cNvCxnSpPr/>
            <p:nvPr/>
          </p:nvCxnSpPr>
          <p:spPr>
            <a:xfrm>
              <a:off x="5264150" y="4309952"/>
              <a:ext cx="5281882" cy="0"/>
            </a:xfrm>
            <a:prstGeom prst="line">
              <a:avLst/>
            </a:prstGeom>
            <a:ln w="12700">
              <a:solidFill>
                <a:schemeClr val="tx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AD696F5B-E4E5-0BC7-3EF8-AEEB6595F973}"/>
                </a:ext>
              </a:extLst>
            </p:cNvPr>
            <p:cNvCxnSpPr/>
            <p:nvPr/>
          </p:nvCxnSpPr>
          <p:spPr>
            <a:xfrm>
              <a:off x="5264150" y="4562946"/>
              <a:ext cx="5281882" cy="0"/>
            </a:xfrm>
            <a:prstGeom prst="line">
              <a:avLst/>
            </a:prstGeom>
            <a:ln w="12700">
              <a:solidFill>
                <a:schemeClr val="tx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32C95540-BCA7-3959-13FD-9EF1761F20D2}"/>
                </a:ext>
              </a:extLst>
            </p:cNvPr>
            <p:cNvCxnSpPr/>
            <p:nvPr/>
          </p:nvCxnSpPr>
          <p:spPr>
            <a:xfrm>
              <a:off x="5264150" y="4815940"/>
              <a:ext cx="5281882" cy="0"/>
            </a:xfrm>
            <a:prstGeom prst="line">
              <a:avLst/>
            </a:prstGeom>
            <a:ln w="12700">
              <a:solidFill>
                <a:schemeClr val="tx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740B19C4-2FAF-1C7C-4833-2C20B87E4B2F}"/>
                </a:ext>
              </a:extLst>
            </p:cNvPr>
            <p:cNvCxnSpPr/>
            <p:nvPr/>
          </p:nvCxnSpPr>
          <p:spPr>
            <a:xfrm>
              <a:off x="5264150" y="5068934"/>
              <a:ext cx="5281882" cy="0"/>
            </a:xfrm>
            <a:prstGeom prst="line">
              <a:avLst/>
            </a:prstGeom>
            <a:ln w="12700">
              <a:solidFill>
                <a:schemeClr val="tx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5660D6AD-09F3-32F4-2762-C468AB6E82E2}"/>
                </a:ext>
              </a:extLst>
            </p:cNvPr>
            <p:cNvCxnSpPr/>
            <p:nvPr/>
          </p:nvCxnSpPr>
          <p:spPr>
            <a:xfrm>
              <a:off x="5264150" y="5321928"/>
              <a:ext cx="5281882" cy="0"/>
            </a:xfrm>
            <a:prstGeom prst="line">
              <a:avLst/>
            </a:prstGeom>
            <a:ln w="12700">
              <a:solidFill>
                <a:schemeClr val="tx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5949D032-CAE3-5BF9-9B53-C55446E4EB1D}"/>
                </a:ext>
              </a:extLst>
            </p:cNvPr>
            <p:cNvCxnSpPr/>
            <p:nvPr/>
          </p:nvCxnSpPr>
          <p:spPr>
            <a:xfrm>
              <a:off x="5264150" y="5574922"/>
              <a:ext cx="5281882" cy="0"/>
            </a:xfrm>
            <a:prstGeom prst="line">
              <a:avLst/>
            </a:prstGeom>
            <a:ln w="12700">
              <a:solidFill>
                <a:schemeClr val="tx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7AE20FAC-8634-D5F9-1BC8-D5827C5C5E34}"/>
                </a:ext>
              </a:extLst>
            </p:cNvPr>
            <p:cNvCxnSpPr/>
            <p:nvPr/>
          </p:nvCxnSpPr>
          <p:spPr>
            <a:xfrm>
              <a:off x="5264150" y="5827916"/>
              <a:ext cx="5281882" cy="0"/>
            </a:xfrm>
            <a:prstGeom prst="line">
              <a:avLst/>
            </a:prstGeom>
            <a:ln w="12700">
              <a:solidFill>
                <a:schemeClr val="tx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8" name="Oval 127">
            <a:extLst>
              <a:ext uri="{FF2B5EF4-FFF2-40B4-BE49-F238E27FC236}">
                <a16:creationId xmlns:a16="http://schemas.microsoft.com/office/drawing/2014/main" id="{8DA3983C-EE24-84DD-11CE-4A9C280FA37B}"/>
              </a:ext>
            </a:extLst>
          </p:cNvPr>
          <p:cNvSpPr/>
          <p:nvPr/>
        </p:nvSpPr>
        <p:spPr>
          <a:xfrm>
            <a:off x="5978786" y="1991004"/>
            <a:ext cx="123564" cy="123564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129" name="Oval 128">
            <a:extLst>
              <a:ext uri="{FF2B5EF4-FFF2-40B4-BE49-F238E27FC236}">
                <a16:creationId xmlns:a16="http://schemas.microsoft.com/office/drawing/2014/main" id="{FE987552-6AB3-B753-674B-D3749A03646A}"/>
              </a:ext>
            </a:extLst>
          </p:cNvPr>
          <p:cNvSpPr/>
          <p:nvPr/>
        </p:nvSpPr>
        <p:spPr>
          <a:xfrm>
            <a:off x="5978786" y="2244311"/>
            <a:ext cx="123564" cy="123564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130" name="Oval 129">
            <a:extLst>
              <a:ext uri="{FF2B5EF4-FFF2-40B4-BE49-F238E27FC236}">
                <a16:creationId xmlns:a16="http://schemas.microsoft.com/office/drawing/2014/main" id="{45F77B96-8731-D35A-5C4C-5439E5BF0C5E}"/>
              </a:ext>
            </a:extLst>
          </p:cNvPr>
          <p:cNvSpPr/>
          <p:nvPr/>
        </p:nvSpPr>
        <p:spPr>
          <a:xfrm>
            <a:off x="5978786" y="2497618"/>
            <a:ext cx="123564" cy="123564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131" name="Oval 130">
            <a:extLst>
              <a:ext uri="{FF2B5EF4-FFF2-40B4-BE49-F238E27FC236}">
                <a16:creationId xmlns:a16="http://schemas.microsoft.com/office/drawing/2014/main" id="{21F3D9C6-E8B1-2ACF-EB18-0B89E126AF6B}"/>
              </a:ext>
            </a:extLst>
          </p:cNvPr>
          <p:cNvSpPr/>
          <p:nvPr/>
        </p:nvSpPr>
        <p:spPr>
          <a:xfrm>
            <a:off x="5978786" y="2750925"/>
            <a:ext cx="123564" cy="123564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03F9EE93-4B22-CA8C-99F2-D0DEA7A19ED6}"/>
              </a:ext>
            </a:extLst>
          </p:cNvPr>
          <p:cNvSpPr/>
          <p:nvPr/>
        </p:nvSpPr>
        <p:spPr>
          <a:xfrm>
            <a:off x="5978786" y="3004232"/>
            <a:ext cx="123564" cy="123564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133" name="Oval 132">
            <a:extLst>
              <a:ext uri="{FF2B5EF4-FFF2-40B4-BE49-F238E27FC236}">
                <a16:creationId xmlns:a16="http://schemas.microsoft.com/office/drawing/2014/main" id="{05B8338A-E299-73D3-689D-1D6D18B343F3}"/>
              </a:ext>
            </a:extLst>
          </p:cNvPr>
          <p:cNvSpPr/>
          <p:nvPr/>
        </p:nvSpPr>
        <p:spPr>
          <a:xfrm>
            <a:off x="5978786" y="3257539"/>
            <a:ext cx="123564" cy="123564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2197A4F7-F699-2084-C9A4-251B087AF6C0}"/>
              </a:ext>
            </a:extLst>
          </p:cNvPr>
          <p:cNvSpPr/>
          <p:nvPr/>
        </p:nvSpPr>
        <p:spPr>
          <a:xfrm>
            <a:off x="5978786" y="3510846"/>
            <a:ext cx="123564" cy="123564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135" name="Oval 134">
            <a:extLst>
              <a:ext uri="{FF2B5EF4-FFF2-40B4-BE49-F238E27FC236}">
                <a16:creationId xmlns:a16="http://schemas.microsoft.com/office/drawing/2014/main" id="{15B6E568-2D16-0E5E-4289-5F9E72EA84E0}"/>
              </a:ext>
            </a:extLst>
          </p:cNvPr>
          <p:cNvSpPr/>
          <p:nvPr/>
        </p:nvSpPr>
        <p:spPr>
          <a:xfrm>
            <a:off x="5978786" y="3764153"/>
            <a:ext cx="123564" cy="12356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136" name="Oval 135">
            <a:extLst>
              <a:ext uri="{FF2B5EF4-FFF2-40B4-BE49-F238E27FC236}">
                <a16:creationId xmlns:a16="http://schemas.microsoft.com/office/drawing/2014/main" id="{32D4AE8C-53A7-5292-5924-619053844C0C}"/>
              </a:ext>
            </a:extLst>
          </p:cNvPr>
          <p:cNvSpPr/>
          <p:nvPr/>
        </p:nvSpPr>
        <p:spPr>
          <a:xfrm>
            <a:off x="5978786" y="4017460"/>
            <a:ext cx="123564" cy="12356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137" name="Oval 136">
            <a:extLst>
              <a:ext uri="{FF2B5EF4-FFF2-40B4-BE49-F238E27FC236}">
                <a16:creationId xmlns:a16="http://schemas.microsoft.com/office/drawing/2014/main" id="{63E23988-D6C3-8F7A-EABC-0D011EE8F410}"/>
              </a:ext>
            </a:extLst>
          </p:cNvPr>
          <p:cNvSpPr/>
          <p:nvPr/>
        </p:nvSpPr>
        <p:spPr>
          <a:xfrm>
            <a:off x="5978786" y="4270767"/>
            <a:ext cx="123564" cy="123564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138" name="Oval 137">
            <a:extLst>
              <a:ext uri="{FF2B5EF4-FFF2-40B4-BE49-F238E27FC236}">
                <a16:creationId xmlns:a16="http://schemas.microsoft.com/office/drawing/2014/main" id="{956B69FF-B85B-247C-C05C-89750CB547A7}"/>
              </a:ext>
            </a:extLst>
          </p:cNvPr>
          <p:cNvSpPr/>
          <p:nvPr/>
        </p:nvSpPr>
        <p:spPr>
          <a:xfrm>
            <a:off x="5978786" y="4524074"/>
            <a:ext cx="123564" cy="123564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4C0A4BBD-03F6-714D-A506-907EBF33527E}"/>
              </a:ext>
            </a:extLst>
          </p:cNvPr>
          <p:cNvSpPr/>
          <p:nvPr/>
        </p:nvSpPr>
        <p:spPr>
          <a:xfrm>
            <a:off x="5978786" y="4777381"/>
            <a:ext cx="123564" cy="123564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221204E0-5A6F-2AC5-7376-49CC4A509C1B}"/>
              </a:ext>
            </a:extLst>
          </p:cNvPr>
          <p:cNvSpPr/>
          <p:nvPr/>
        </p:nvSpPr>
        <p:spPr>
          <a:xfrm>
            <a:off x="5978786" y="5030688"/>
            <a:ext cx="123564" cy="12356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2FF6B8DE-46E1-6C8F-45C6-4D4DB92F26A2}"/>
              </a:ext>
            </a:extLst>
          </p:cNvPr>
          <p:cNvSpPr/>
          <p:nvPr/>
        </p:nvSpPr>
        <p:spPr>
          <a:xfrm>
            <a:off x="5978786" y="5283995"/>
            <a:ext cx="123564" cy="123564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6652E533-F503-64C1-CE80-9AB1C8D3ED3F}"/>
              </a:ext>
            </a:extLst>
          </p:cNvPr>
          <p:cNvSpPr/>
          <p:nvPr/>
        </p:nvSpPr>
        <p:spPr>
          <a:xfrm>
            <a:off x="5978786" y="5537296"/>
            <a:ext cx="123564" cy="123564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C9C4331D-C73F-E93C-AE67-9D3DD20BAB84}"/>
              </a:ext>
            </a:extLst>
          </p:cNvPr>
          <p:cNvSpPr/>
          <p:nvPr/>
        </p:nvSpPr>
        <p:spPr>
          <a:xfrm>
            <a:off x="7090036" y="1991004"/>
            <a:ext cx="123564" cy="12356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66576D4A-C89C-79B1-2AB4-C3E201B5A9F3}"/>
              </a:ext>
            </a:extLst>
          </p:cNvPr>
          <p:cNvSpPr/>
          <p:nvPr/>
        </p:nvSpPr>
        <p:spPr>
          <a:xfrm>
            <a:off x="7090036" y="2244311"/>
            <a:ext cx="123564" cy="12356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4B687FC8-D13A-842E-43DA-A9901B2800F5}"/>
              </a:ext>
            </a:extLst>
          </p:cNvPr>
          <p:cNvSpPr/>
          <p:nvPr/>
        </p:nvSpPr>
        <p:spPr>
          <a:xfrm>
            <a:off x="7090036" y="2497618"/>
            <a:ext cx="123564" cy="12356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8E357950-DD96-A4CB-B7F2-26CF2D21F74C}"/>
              </a:ext>
            </a:extLst>
          </p:cNvPr>
          <p:cNvSpPr/>
          <p:nvPr/>
        </p:nvSpPr>
        <p:spPr>
          <a:xfrm>
            <a:off x="7090036" y="2750925"/>
            <a:ext cx="123564" cy="12356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DA1E079F-6C43-C41F-8AB8-6250AB4A3954}"/>
              </a:ext>
            </a:extLst>
          </p:cNvPr>
          <p:cNvSpPr/>
          <p:nvPr/>
        </p:nvSpPr>
        <p:spPr>
          <a:xfrm>
            <a:off x="7090036" y="3004232"/>
            <a:ext cx="123564" cy="12356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148" name="Oval 147">
            <a:extLst>
              <a:ext uri="{FF2B5EF4-FFF2-40B4-BE49-F238E27FC236}">
                <a16:creationId xmlns:a16="http://schemas.microsoft.com/office/drawing/2014/main" id="{FD697658-651E-C3D2-9966-D7D239E15B9E}"/>
              </a:ext>
            </a:extLst>
          </p:cNvPr>
          <p:cNvSpPr/>
          <p:nvPr/>
        </p:nvSpPr>
        <p:spPr>
          <a:xfrm>
            <a:off x="7090036" y="3257539"/>
            <a:ext cx="123564" cy="12356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149" name="Oval 148">
            <a:extLst>
              <a:ext uri="{FF2B5EF4-FFF2-40B4-BE49-F238E27FC236}">
                <a16:creationId xmlns:a16="http://schemas.microsoft.com/office/drawing/2014/main" id="{49945A80-8718-0E69-94F9-41D24F308822}"/>
              </a:ext>
            </a:extLst>
          </p:cNvPr>
          <p:cNvSpPr/>
          <p:nvPr/>
        </p:nvSpPr>
        <p:spPr>
          <a:xfrm>
            <a:off x="7090036" y="3510846"/>
            <a:ext cx="123564" cy="12356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150" name="Oval 149">
            <a:extLst>
              <a:ext uri="{FF2B5EF4-FFF2-40B4-BE49-F238E27FC236}">
                <a16:creationId xmlns:a16="http://schemas.microsoft.com/office/drawing/2014/main" id="{FC668B29-2E02-A0DF-E341-2D1C7814D3A0}"/>
              </a:ext>
            </a:extLst>
          </p:cNvPr>
          <p:cNvSpPr/>
          <p:nvPr/>
        </p:nvSpPr>
        <p:spPr>
          <a:xfrm>
            <a:off x="7090036" y="3764153"/>
            <a:ext cx="123564" cy="123564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151" name="Oval 150">
            <a:extLst>
              <a:ext uri="{FF2B5EF4-FFF2-40B4-BE49-F238E27FC236}">
                <a16:creationId xmlns:a16="http://schemas.microsoft.com/office/drawing/2014/main" id="{75EE1E79-0651-16C9-C307-B25BF4DCB77D}"/>
              </a:ext>
            </a:extLst>
          </p:cNvPr>
          <p:cNvSpPr/>
          <p:nvPr/>
        </p:nvSpPr>
        <p:spPr>
          <a:xfrm>
            <a:off x="7090036" y="4017460"/>
            <a:ext cx="123564" cy="123564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152" name="Oval 151">
            <a:extLst>
              <a:ext uri="{FF2B5EF4-FFF2-40B4-BE49-F238E27FC236}">
                <a16:creationId xmlns:a16="http://schemas.microsoft.com/office/drawing/2014/main" id="{0ABB2363-4B50-FE54-40C6-89C9C6DD7789}"/>
              </a:ext>
            </a:extLst>
          </p:cNvPr>
          <p:cNvSpPr/>
          <p:nvPr/>
        </p:nvSpPr>
        <p:spPr>
          <a:xfrm>
            <a:off x="7090036" y="4270767"/>
            <a:ext cx="123564" cy="12356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351EFF2B-198E-A203-7DCE-4244E697B757}"/>
              </a:ext>
            </a:extLst>
          </p:cNvPr>
          <p:cNvSpPr/>
          <p:nvPr/>
        </p:nvSpPr>
        <p:spPr>
          <a:xfrm>
            <a:off x="7090036" y="4524074"/>
            <a:ext cx="123564" cy="123564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E47D439-DD46-926B-45B8-FE1421834AEE}"/>
              </a:ext>
            </a:extLst>
          </p:cNvPr>
          <p:cNvSpPr/>
          <p:nvPr/>
        </p:nvSpPr>
        <p:spPr>
          <a:xfrm>
            <a:off x="7090036" y="4777381"/>
            <a:ext cx="123564" cy="12356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061FF8A3-A619-356B-93D3-33A1B0791B9D}"/>
              </a:ext>
            </a:extLst>
          </p:cNvPr>
          <p:cNvSpPr/>
          <p:nvPr/>
        </p:nvSpPr>
        <p:spPr>
          <a:xfrm>
            <a:off x="7090036" y="5030688"/>
            <a:ext cx="123564" cy="123564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EF30E2AE-BF7C-9CE0-7BFA-8587DB8AB502}"/>
              </a:ext>
            </a:extLst>
          </p:cNvPr>
          <p:cNvSpPr/>
          <p:nvPr/>
        </p:nvSpPr>
        <p:spPr>
          <a:xfrm>
            <a:off x="7090036" y="5283995"/>
            <a:ext cx="123564" cy="123564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BC588D55-4E75-A614-0705-974552DC8D35}"/>
              </a:ext>
            </a:extLst>
          </p:cNvPr>
          <p:cNvSpPr/>
          <p:nvPr/>
        </p:nvSpPr>
        <p:spPr>
          <a:xfrm>
            <a:off x="7090036" y="5537296"/>
            <a:ext cx="123564" cy="123564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51A794C4-923F-B54E-605F-6119B7C70F5F}"/>
              </a:ext>
            </a:extLst>
          </p:cNvPr>
          <p:cNvSpPr/>
          <p:nvPr/>
        </p:nvSpPr>
        <p:spPr>
          <a:xfrm>
            <a:off x="9149536" y="1991004"/>
            <a:ext cx="123564" cy="123564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AE3678DA-612A-8AA5-4632-12A235800251}"/>
              </a:ext>
            </a:extLst>
          </p:cNvPr>
          <p:cNvSpPr/>
          <p:nvPr/>
        </p:nvSpPr>
        <p:spPr>
          <a:xfrm>
            <a:off x="9149536" y="2244311"/>
            <a:ext cx="123564" cy="12356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18204897-968A-33A7-2401-2D01E5BBD3E1}"/>
              </a:ext>
            </a:extLst>
          </p:cNvPr>
          <p:cNvSpPr/>
          <p:nvPr/>
        </p:nvSpPr>
        <p:spPr>
          <a:xfrm>
            <a:off x="9149536" y="2497618"/>
            <a:ext cx="123564" cy="123564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5FDE7B73-DF57-115F-D131-A08D21F95096}"/>
              </a:ext>
            </a:extLst>
          </p:cNvPr>
          <p:cNvSpPr/>
          <p:nvPr/>
        </p:nvSpPr>
        <p:spPr>
          <a:xfrm>
            <a:off x="9149536" y="2750925"/>
            <a:ext cx="123564" cy="12356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162" name="Oval 161">
            <a:extLst>
              <a:ext uri="{FF2B5EF4-FFF2-40B4-BE49-F238E27FC236}">
                <a16:creationId xmlns:a16="http://schemas.microsoft.com/office/drawing/2014/main" id="{79AC2B15-9587-7B08-CBB5-99F9606006CC}"/>
              </a:ext>
            </a:extLst>
          </p:cNvPr>
          <p:cNvSpPr/>
          <p:nvPr/>
        </p:nvSpPr>
        <p:spPr>
          <a:xfrm>
            <a:off x="9149536" y="3004232"/>
            <a:ext cx="123564" cy="12356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163" name="Oval 162">
            <a:extLst>
              <a:ext uri="{FF2B5EF4-FFF2-40B4-BE49-F238E27FC236}">
                <a16:creationId xmlns:a16="http://schemas.microsoft.com/office/drawing/2014/main" id="{428E687E-0BB7-3714-1709-FB8CA91E7E5E}"/>
              </a:ext>
            </a:extLst>
          </p:cNvPr>
          <p:cNvSpPr/>
          <p:nvPr/>
        </p:nvSpPr>
        <p:spPr>
          <a:xfrm>
            <a:off x="9149536" y="3257539"/>
            <a:ext cx="123564" cy="12356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4A64C7AB-D439-7BB4-73E1-BC54BB68E5CA}"/>
              </a:ext>
            </a:extLst>
          </p:cNvPr>
          <p:cNvSpPr/>
          <p:nvPr/>
        </p:nvSpPr>
        <p:spPr>
          <a:xfrm>
            <a:off x="9149536" y="3510846"/>
            <a:ext cx="123564" cy="123564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7172FEC-DDE5-69FC-51F3-86CD586F9A29}"/>
              </a:ext>
            </a:extLst>
          </p:cNvPr>
          <p:cNvSpPr/>
          <p:nvPr/>
        </p:nvSpPr>
        <p:spPr>
          <a:xfrm>
            <a:off x="9149536" y="3764153"/>
            <a:ext cx="123564" cy="123564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A9AA816C-657E-ABA1-F57D-5AE9EAED25E6}"/>
              </a:ext>
            </a:extLst>
          </p:cNvPr>
          <p:cNvSpPr/>
          <p:nvPr/>
        </p:nvSpPr>
        <p:spPr>
          <a:xfrm>
            <a:off x="9149536" y="4017460"/>
            <a:ext cx="123564" cy="123564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87A9DD64-9033-7F79-DA10-97F7A35B6587}"/>
              </a:ext>
            </a:extLst>
          </p:cNvPr>
          <p:cNvSpPr/>
          <p:nvPr/>
        </p:nvSpPr>
        <p:spPr>
          <a:xfrm>
            <a:off x="9149536" y="4270767"/>
            <a:ext cx="123564" cy="123564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AB0CA0C6-BBD0-116E-6A64-DDD133057239}"/>
              </a:ext>
            </a:extLst>
          </p:cNvPr>
          <p:cNvSpPr/>
          <p:nvPr/>
        </p:nvSpPr>
        <p:spPr>
          <a:xfrm>
            <a:off x="9149536" y="4524074"/>
            <a:ext cx="123564" cy="123564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F5EEC52A-3AD0-96ED-F0C2-06FC9E5F84D2}"/>
              </a:ext>
            </a:extLst>
          </p:cNvPr>
          <p:cNvSpPr/>
          <p:nvPr/>
        </p:nvSpPr>
        <p:spPr>
          <a:xfrm>
            <a:off x="9149536" y="4777381"/>
            <a:ext cx="123564" cy="123564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170" name="Oval 169">
            <a:extLst>
              <a:ext uri="{FF2B5EF4-FFF2-40B4-BE49-F238E27FC236}">
                <a16:creationId xmlns:a16="http://schemas.microsoft.com/office/drawing/2014/main" id="{BAA66147-043B-6C74-3AA9-133F75D05447}"/>
              </a:ext>
            </a:extLst>
          </p:cNvPr>
          <p:cNvSpPr/>
          <p:nvPr/>
        </p:nvSpPr>
        <p:spPr>
          <a:xfrm>
            <a:off x="9149536" y="5030688"/>
            <a:ext cx="123564" cy="12356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id="{56A8CD29-9B70-F9F4-14E3-38A017694CE6}"/>
              </a:ext>
            </a:extLst>
          </p:cNvPr>
          <p:cNvSpPr/>
          <p:nvPr/>
        </p:nvSpPr>
        <p:spPr>
          <a:xfrm>
            <a:off x="9149536" y="5283995"/>
            <a:ext cx="123564" cy="12356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33F182F5-51B6-016C-317C-B285B98C27DF}"/>
              </a:ext>
            </a:extLst>
          </p:cNvPr>
          <p:cNvSpPr/>
          <p:nvPr/>
        </p:nvSpPr>
        <p:spPr>
          <a:xfrm>
            <a:off x="9149536" y="5537296"/>
            <a:ext cx="123564" cy="12356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177" name="Rectangle 176">
            <a:extLst>
              <a:ext uri="{FF2B5EF4-FFF2-40B4-BE49-F238E27FC236}">
                <a16:creationId xmlns:a16="http://schemas.microsoft.com/office/drawing/2014/main" id="{BC45315F-E9D7-FD1E-88AE-DD5FE837E6BE}"/>
              </a:ext>
            </a:extLst>
          </p:cNvPr>
          <p:cNvSpPr/>
          <p:nvPr/>
        </p:nvSpPr>
        <p:spPr>
          <a:xfrm>
            <a:off x="9610724" y="1270286"/>
            <a:ext cx="2371725" cy="5200852"/>
          </a:xfrm>
          <a:prstGeom prst="rect">
            <a:avLst/>
          </a:prstGeom>
          <a:solidFill>
            <a:schemeClr val="bg1">
              <a:lumMod val="50000"/>
              <a:lumOff val="5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t"/>
          <a:lstStyle/>
          <a:p>
            <a:pPr>
              <a:spcAft>
                <a:spcPts val="1200"/>
              </a:spcAft>
            </a:pPr>
            <a:r>
              <a:rPr lang="en-GB" sz="1100" dirty="0"/>
              <a:t>Example Digital Core catalysts:</a:t>
            </a:r>
          </a:p>
          <a:p>
            <a:pPr marL="180975" indent="-18097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100" dirty="0"/>
              <a:t>Industry Enterprise Architecture serves as a </a:t>
            </a:r>
            <a:r>
              <a:rPr lang="en-GB" sz="1100" b="1" dirty="0"/>
              <a:t>critical control point for broader TS&amp;T and Digital Core services </a:t>
            </a:r>
          </a:p>
          <a:p>
            <a:pPr marL="180975" indent="-18097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100" dirty="0"/>
              <a:t>Cloud &amp; Infra advisory partnership with IIS to </a:t>
            </a:r>
            <a:r>
              <a:rPr lang="en-GB" sz="1100" b="1" dirty="0"/>
              <a:t>drive infra and AI ops transformation and expand market leading position</a:t>
            </a:r>
          </a:p>
          <a:p>
            <a:pPr marL="180975" indent="-18097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100" dirty="0"/>
              <a:t>Technology Modernization &amp; Resilience partnering with S&amp;PE to </a:t>
            </a:r>
            <a:r>
              <a:rPr lang="en-GB" sz="1100" b="1" dirty="0"/>
              <a:t>address material enterprise backlog and client challenges</a:t>
            </a:r>
          </a:p>
          <a:p>
            <a:pPr marL="180975" indent="-18097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100" dirty="0"/>
              <a:t>AI for SDLC collaboration with S&amp;PE to </a:t>
            </a:r>
            <a:r>
              <a:rPr lang="en-GB" sz="1100" b="1" dirty="0"/>
              <a:t>drive agentic SW Eng enablement, operating model and adoption</a:t>
            </a:r>
          </a:p>
          <a:p>
            <a:pPr marL="180975" indent="-18097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100" dirty="0"/>
              <a:t>Transformation Delivery across DC to </a:t>
            </a:r>
            <a:r>
              <a:rPr lang="en-GB" sz="1100" b="1" dirty="0"/>
              <a:t>drive complex enterprise reinvention programs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DCC83D1-359F-434D-BFCD-A49910B6C688}"/>
              </a:ext>
            </a:extLst>
          </p:cNvPr>
          <p:cNvSpPr/>
          <p:nvPr/>
        </p:nvSpPr>
        <p:spPr>
          <a:xfrm>
            <a:off x="8129979" y="1991413"/>
            <a:ext cx="123564" cy="12356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A2E15DE-15B1-972D-8DB9-2583C303FE01}"/>
              </a:ext>
            </a:extLst>
          </p:cNvPr>
          <p:cNvSpPr/>
          <p:nvPr/>
        </p:nvSpPr>
        <p:spPr>
          <a:xfrm>
            <a:off x="8129979" y="2244720"/>
            <a:ext cx="123564" cy="12356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E83C424-22BA-F2E2-D067-DE6C57D4023D}"/>
              </a:ext>
            </a:extLst>
          </p:cNvPr>
          <p:cNvSpPr/>
          <p:nvPr/>
        </p:nvSpPr>
        <p:spPr>
          <a:xfrm>
            <a:off x="8129979" y="2498027"/>
            <a:ext cx="123564" cy="12356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729B7E3-A780-A407-4396-C3226779B03C}"/>
              </a:ext>
            </a:extLst>
          </p:cNvPr>
          <p:cNvSpPr/>
          <p:nvPr/>
        </p:nvSpPr>
        <p:spPr>
          <a:xfrm>
            <a:off x="8129979" y="2751334"/>
            <a:ext cx="123564" cy="12356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D539DBF-62BE-9626-DBF3-E62C2A620FD0}"/>
              </a:ext>
            </a:extLst>
          </p:cNvPr>
          <p:cNvSpPr/>
          <p:nvPr/>
        </p:nvSpPr>
        <p:spPr>
          <a:xfrm>
            <a:off x="8129979" y="3004641"/>
            <a:ext cx="123564" cy="12356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94D831-B0CB-5DD6-1A8A-1A44D1047FFF}"/>
              </a:ext>
            </a:extLst>
          </p:cNvPr>
          <p:cNvSpPr/>
          <p:nvPr/>
        </p:nvSpPr>
        <p:spPr>
          <a:xfrm>
            <a:off x="8129979" y="3257948"/>
            <a:ext cx="123564" cy="123564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E00FF2A-F953-E4BB-2534-376D8F6126FF}"/>
              </a:ext>
            </a:extLst>
          </p:cNvPr>
          <p:cNvSpPr/>
          <p:nvPr/>
        </p:nvSpPr>
        <p:spPr>
          <a:xfrm>
            <a:off x="8129979" y="3511255"/>
            <a:ext cx="123564" cy="123564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F674966A-66BC-5F40-2BCD-4D866B54E5A6}"/>
              </a:ext>
            </a:extLst>
          </p:cNvPr>
          <p:cNvSpPr/>
          <p:nvPr/>
        </p:nvSpPr>
        <p:spPr>
          <a:xfrm>
            <a:off x="8129979" y="3764562"/>
            <a:ext cx="123564" cy="123564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64ED5DE-2459-C51C-D068-3347A9029855}"/>
              </a:ext>
            </a:extLst>
          </p:cNvPr>
          <p:cNvSpPr/>
          <p:nvPr/>
        </p:nvSpPr>
        <p:spPr>
          <a:xfrm>
            <a:off x="8129979" y="4017869"/>
            <a:ext cx="123564" cy="123564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199D74D-4828-4FB9-28AD-FB7FC8F60CA0}"/>
              </a:ext>
            </a:extLst>
          </p:cNvPr>
          <p:cNvSpPr/>
          <p:nvPr/>
        </p:nvSpPr>
        <p:spPr>
          <a:xfrm>
            <a:off x="8129979" y="4271176"/>
            <a:ext cx="123564" cy="123564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963BFC6-BA2C-9030-254F-1A5E5C4EDF1E}"/>
              </a:ext>
            </a:extLst>
          </p:cNvPr>
          <p:cNvSpPr/>
          <p:nvPr/>
        </p:nvSpPr>
        <p:spPr>
          <a:xfrm>
            <a:off x="8129979" y="4524483"/>
            <a:ext cx="123564" cy="12356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1D2CA91-4389-5809-E5BC-9BA270DA4225}"/>
              </a:ext>
            </a:extLst>
          </p:cNvPr>
          <p:cNvSpPr/>
          <p:nvPr/>
        </p:nvSpPr>
        <p:spPr>
          <a:xfrm>
            <a:off x="8129979" y="4777790"/>
            <a:ext cx="123564" cy="12356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74597A9B-DE6E-344F-562B-3909DD1E4232}"/>
              </a:ext>
            </a:extLst>
          </p:cNvPr>
          <p:cNvSpPr/>
          <p:nvPr/>
        </p:nvSpPr>
        <p:spPr>
          <a:xfrm>
            <a:off x="8129979" y="5031097"/>
            <a:ext cx="123564" cy="12356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14585FEB-D506-AAE0-67D1-AEB539115263}"/>
              </a:ext>
            </a:extLst>
          </p:cNvPr>
          <p:cNvSpPr/>
          <p:nvPr/>
        </p:nvSpPr>
        <p:spPr>
          <a:xfrm>
            <a:off x="8129979" y="5284404"/>
            <a:ext cx="123564" cy="123564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593E88FC-3E7D-785D-0E07-1F342E6725D8}"/>
              </a:ext>
            </a:extLst>
          </p:cNvPr>
          <p:cNvSpPr/>
          <p:nvPr/>
        </p:nvSpPr>
        <p:spPr>
          <a:xfrm>
            <a:off x="8129979" y="5537705"/>
            <a:ext cx="123564" cy="123564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513D02E-EF44-400B-FA78-9F6727142A1D}"/>
              </a:ext>
            </a:extLst>
          </p:cNvPr>
          <p:cNvSpPr txBox="1"/>
          <p:nvPr/>
        </p:nvSpPr>
        <p:spPr>
          <a:xfrm>
            <a:off x="514032" y="6315075"/>
            <a:ext cx="3390900" cy="233214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 defTabSz="228600">
              <a:spcAft>
                <a:spcPts val="1200"/>
              </a:spcAft>
            </a:pPr>
            <a:r>
              <a:rPr lang="en-GB" sz="1100" dirty="0"/>
              <a:t>Key:              Example TS&amp;T &lt;&gt; DC catalyst areas</a:t>
            </a:r>
            <a:endParaRPr lang="en-GB" sz="1100" noProof="0" dirty="0"/>
          </a:p>
        </p:txBody>
      </p:sp>
      <p:sp>
        <p:nvSpPr>
          <p:cNvPr id="2" name="Star: 4 Points 1">
            <a:extLst>
              <a:ext uri="{FF2B5EF4-FFF2-40B4-BE49-F238E27FC236}">
                <a16:creationId xmlns:a16="http://schemas.microsoft.com/office/drawing/2014/main" id="{0E4AEB2D-5160-CF7C-2478-0A4A60760D34}"/>
              </a:ext>
            </a:extLst>
          </p:cNvPr>
          <p:cNvSpPr/>
          <p:nvPr/>
        </p:nvSpPr>
        <p:spPr>
          <a:xfrm>
            <a:off x="4991831" y="2702051"/>
            <a:ext cx="240790" cy="240790"/>
          </a:xfrm>
          <a:prstGeom prst="star4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dirty="0" err="1"/>
          </a:p>
        </p:txBody>
      </p:sp>
      <p:sp>
        <p:nvSpPr>
          <p:cNvPr id="3" name="Star: 4 Points 2">
            <a:extLst>
              <a:ext uri="{FF2B5EF4-FFF2-40B4-BE49-F238E27FC236}">
                <a16:creationId xmlns:a16="http://schemas.microsoft.com/office/drawing/2014/main" id="{E53EC278-4E94-7614-CA7E-9E9930A82DC1}"/>
              </a:ext>
            </a:extLst>
          </p:cNvPr>
          <p:cNvSpPr/>
          <p:nvPr/>
        </p:nvSpPr>
        <p:spPr>
          <a:xfrm>
            <a:off x="4991831" y="3195989"/>
            <a:ext cx="240790" cy="240790"/>
          </a:xfrm>
          <a:prstGeom prst="star4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dirty="0" err="1"/>
          </a:p>
        </p:txBody>
      </p:sp>
      <p:sp>
        <p:nvSpPr>
          <p:cNvPr id="4" name="Star: 4 Points 3">
            <a:extLst>
              <a:ext uri="{FF2B5EF4-FFF2-40B4-BE49-F238E27FC236}">
                <a16:creationId xmlns:a16="http://schemas.microsoft.com/office/drawing/2014/main" id="{2E282B86-106C-9D63-472F-8CF363C8668F}"/>
              </a:ext>
            </a:extLst>
          </p:cNvPr>
          <p:cNvSpPr/>
          <p:nvPr/>
        </p:nvSpPr>
        <p:spPr>
          <a:xfrm>
            <a:off x="4991831" y="3830385"/>
            <a:ext cx="240790" cy="240790"/>
          </a:xfrm>
          <a:prstGeom prst="star4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dirty="0" err="1"/>
          </a:p>
        </p:txBody>
      </p:sp>
      <p:sp>
        <p:nvSpPr>
          <p:cNvPr id="5" name="Star: 4 Points 4">
            <a:extLst>
              <a:ext uri="{FF2B5EF4-FFF2-40B4-BE49-F238E27FC236}">
                <a16:creationId xmlns:a16="http://schemas.microsoft.com/office/drawing/2014/main" id="{17D35AC6-191D-9557-75C8-633F4DE989B2}"/>
              </a:ext>
            </a:extLst>
          </p:cNvPr>
          <p:cNvSpPr/>
          <p:nvPr/>
        </p:nvSpPr>
        <p:spPr>
          <a:xfrm>
            <a:off x="4991831" y="4464781"/>
            <a:ext cx="240790" cy="240790"/>
          </a:xfrm>
          <a:prstGeom prst="star4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dirty="0" err="1"/>
          </a:p>
        </p:txBody>
      </p:sp>
      <p:sp>
        <p:nvSpPr>
          <p:cNvPr id="6" name="Star: 4 Points 5">
            <a:extLst>
              <a:ext uri="{FF2B5EF4-FFF2-40B4-BE49-F238E27FC236}">
                <a16:creationId xmlns:a16="http://schemas.microsoft.com/office/drawing/2014/main" id="{728821A4-6CBF-066A-7416-048617877FF1}"/>
              </a:ext>
            </a:extLst>
          </p:cNvPr>
          <p:cNvSpPr/>
          <p:nvPr/>
        </p:nvSpPr>
        <p:spPr>
          <a:xfrm>
            <a:off x="4991831" y="5225382"/>
            <a:ext cx="240790" cy="240790"/>
          </a:xfrm>
          <a:prstGeom prst="star4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dirty="0" err="1"/>
          </a:p>
        </p:txBody>
      </p:sp>
      <p:sp>
        <p:nvSpPr>
          <p:cNvPr id="11" name="Star: 4 Points 10">
            <a:extLst>
              <a:ext uri="{FF2B5EF4-FFF2-40B4-BE49-F238E27FC236}">
                <a16:creationId xmlns:a16="http://schemas.microsoft.com/office/drawing/2014/main" id="{16A68AFA-D95D-FD5E-0464-530EAC1BFC9B}"/>
              </a:ext>
            </a:extLst>
          </p:cNvPr>
          <p:cNvSpPr/>
          <p:nvPr/>
        </p:nvSpPr>
        <p:spPr>
          <a:xfrm>
            <a:off x="947052" y="6315075"/>
            <a:ext cx="240790" cy="240790"/>
          </a:xfrm>
          <a:prstGeom prst="star4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dirty="0" err="1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7B7EC93-CE78-1C42-C53D-57DF32E8D810}"/>
              </a:ext>
            </a:extLst>
          </p:cNvPr>
          <p:cNvSpPr/>
          <p:nvPr/>
        </p:nvSpPr>
        <p:spPr>
          <a:xfrm>
            <a:off x="5866584" y="6387242"/>
            <a:ext cx="123564" cy="12356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5F1A908B-BDDC-377B-7813-A2D4D0ECE938}"/>
              </a:ext>
            </a:extLst>
          </p:cNvPr>
          <p:cNvSpPr/>
          <p:nvPr/>
        </p:nvSpPr>
        <p:spPr>
          <a:xfrm>
            <a:off x="3933506" y="6386319"/>
            <a:ext cx="123564" cy="123564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E867CB6-9A78-6E4A-F7FC-67DF445F1FF3}"/>
              </a:ext>
            </a:extLst>
          </p:cNvPr>
          <p:cNvSpPr txBox="1"/>
          <p:nvPr/>
        </p:nvSpPr>
        <p:spPr>
          <a:xfrm>
            <a:off x="4174544" y="6315075"/>
            <a:ext cx="1226030" cy="233214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 defTabSz="228600">
              <a:spcAft>
                <a:spcPts val="1200"/>
              </a:spcAft>
            </a:pPr>
            <a:r>
              <a:rPr lang="en-GB" sz="1100" dirty="0"/>
              <a:t>Very high intersection</a:t>
            </a:r>
            <a:endParaRPr lang="en-GB" sz="1100" noProof="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8A9EDC7-3209-FF84-0D99-EAC7CA439998}"/>
              </a:ext>
            </a:extLst>
          </p:cNvPr>
          <p:cNvSpPr txBox="1"/>
          <p:nvPr/>
        </p:nvSpPr>
        <p:spPr>
          <a:xfrm>
            <a:off x="6052070" y="6315075"/>
            <a:ext cx="1226030" cy="233214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 defTabSz="228600">
              <a:spcAft>
                <a:spcPts val="1200"/>
              </a:spcAft>
            </a:pPr>
            <a:r>
              <a:rPr lang="en-GB" sz="1100" dirty="0"/>
              <a:t>High intersection</a:t>
            </a:r>
            <a:endParaRPr lang="en-GB" sz="1100" noProof="0" dirty="0"/>
          </a:p>
        </p:txBody>
      </p:sp>
    </p:spTree>
    <p:extLst>
      <p:ext uri="{BB962C8B-B14F-4D97-AF65-F5344CB8AC3E}">
        <p14:creationId xmlns:p14="http://schemas.microsoft.com/office/powerpoint/2010/main" val="4022959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43C248-7594-4D96-2B22-AEC5F6E6B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: Right 2">
            <a:extLst>
              <a:ext uri="{FF2B5EF4-FFF2-40B4-BE49-F238E27FC236}">
                <a16:creationId xmlns:a16="http://schemas.microsoft.com/office/drawing/2014/main" id="{ECC8B5FF-62DF-5BCA-4AA1-CD245ABDEBCD}"/>
              </a:ext>
            </a:extLst>
          </p:cNvPr>
          <p:cNvSpPr/>
          <p:nvPr/>
        </p:nvSpPr>
        <p:spPr>
          <a:xfrm>
            <a:off x="3614951" y="1352668"/>
            <a:ext cx="5136302" cy="279113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dirty="0" err="1"/>
          </a:p>
        </p:txBody>
      </p:sp>
      <p:sp>
        <p:nvSpPr>
          <p:cNvPr id="90" name="Title 1">
            <a:extLst>
              <a:ext uri="{FF2B5EF4-FFF2-40B4-BE49-F238E27FC236}">
                <a16:creationId xmlns:a16="http://schemas.microsoft.com/office/drawing/2014/main" id="{4D282D57-B47B-B08D-08E3-6D035D0BA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498" y="386862"/>
            <a:ext cx="11595652" cy="344710"/>
          </a:xfr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GB" dirty="0">
                <a:latin typeface="+mj-lt"/>
              </a:rPr>
              <a:t>TS&amp;T &lt;&gt; Digital Core – Scaling up from advisory to full reinvention</a:t>
            </a:r>
          </a:p>
        </p:txBody>
      </p:sp>
      <p:sp>
        <p:nvSpPr>
          <p:cNvPr id="4" name="Shape 6">
            <a:extLst>
              <a:ext uri="{FF2B5EF4-FFF2-40B4-BE49-F238E27FC236}">
                <a16:creationId xmlns:a16="http://schemas.microsoft.com/office/drawing/2014/main" id="{ADBB258F-B482-FF54-5392-9DF211EB58F5}"/>
              </a:ext>
            </a:extLst>
          </p:cNvPr>
          <p:cNvSpPr/>
          <p:nvPr/>
        </p:nvSpPr>
        <p:spPr>
          <a:xfrm>
            <a:off x="353498" y="1283292"/>
            <a:ext cx="3484139" cy="5187846"/>
          </a:xfrm>
          <a:prstGeom prst="rect">
            <a:avLst/>
          </a:prstGeom>
          <a:solidFill>
            <a:srgbClr val="1A0B2E">
              <a:alpha val="87000"/>
            </a:srgbClr>
          </a:solidFill>
          <a:ln w="9525">
            <a:solidFill>
              <a:srgbClr val="4A2D7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" name="Shape 7">
            <a:extLst>
              <a:ext uri="{FF2B5EF4-FFF2-40B4-BE49-F238E27FC236}">
                <a16:creationId xmlns:a16="http://schemas.microsoft.com/office/drawing/2014/main" id="{E2F68CCF-6338-5926-4344-8CFFAB78C18B}"/>
              </a:ext>
            </a:extLst>
          </p:cNvPr>
          <p:cNvSpPr/>
          <p:nvPr/>
        </p:nvSpPr>
        <p:spPr>
          <a:xfrm>
            <a:off x="353498" y="1283292"/>
            <a:ext cx="3484139" cy="36576"/>
          </a:xfrm>
          <a:prstGeom prst="rect">
            <a:avLst/>
          </a:prstGeom>
          <a:solidFill>
            <a:srgbClr val="E879F9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" name="Text 9">
            <a:extLst>
              <a:ext uri="{FF2B5EF4-FFF2-40B4-BE49-F238E27FC236}">
                <a16:creationId xmlns:a16="http://schemas.microsoft.com/office/drawing/2014/main" id="{A22B0F30-F8C0-C0F2-3D6A-D12E7E5E556E}"/>
              </a:ext>
            </a:extLst>
          </p:cNvPr>
          <p:cNvSpPr/>
          <p:nvPr/>
        </p:nvSpPr>
        <p:spPr>
          <a:xfrm>
            <a:off x="527704" y="1688442"/>
            <a:ext cx="322351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GB" sz="1200" b="1" dirty="0"/>
              <a:t>S&amp;P</a:t>
            </a:r>
          </a:p>
          <a:p>
            <a:endParaRPr lang="en-GB" sz="1200" dirty="0"/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sz="1200" dirty="0"/>
              <a:t>Driver: Business strategy and architecture disruption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sz="1200" dirty="0"/>
              <a:t>Enterprise Data &amp; Technology Strategy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sz="1200" dirty="0"/>
              <a:t>CEO and SLT + TLT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sz="1200" dirty="0"/>
              <a:t>$5-10m pa TS&amp;T revenue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sz="1200" dirty="0"/>
              <a:t>Emerging enterprise reinvention motion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sz="1200" dirty="0"/>
              <a:t>Google ecosystem partnership opportunity</a:t>
            </a:r>
          </a:p>
          <a:p>
            <a:r>
              <a:rPr lang="en-GB" sz="1200" b="1" dirty="0"/>
              <a:t>  </a:t>
            </a:r>
          </a:p>
          <a:p>
            <a:endParaRPr lang="en-GB" sz="1200" b="1" dirty="0"/>
          </a:p>
          <a:p>
            <a:endParaRPr lang="en-GB" sz="1200" b="1" dirty="0"/>
          </a:p>
          <a:p>
            <a:r>
              <a:rPr lang="en-GB" sz="1200" b="1" dirty="0"/>
              <a:t>Boeing</a:t>
            </a:r>
          </a:p>
          <a:p>
            <a:endParaRPr lang="en-GB" sz="1200" dirty="0"/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sz="1200" dirty="0"/>
              <a:t>Enterprise Tech and AI Strategy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sz="1200" dirty="0"/>
              <a:t>5 Year Roadmap for $20B Tech spend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sz="1200" dirty="0"/>
              <a:t>CFO/CIO Driven + BG CEOs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sz="1200" dirty="0"/>
              <a:t>Boeing 2030 growth driver to double output of Planes and Services 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sz="1200" dirty="0"/>
              <a:t>Grow Defence business F-47 Win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sz="1200" dirty="0"/>
              <a:t>Launch new commercial 7X7</a:t>
            </a:r>
          </a:p>
          <a:p>
            <a:endParaRPr lang="en-GB" sz="1200" dirty="0"/>
          </a:p>
          <a:p>
            <a:endParaRPr lang="en-GB" sz="12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AB3CD17-23D8-9C17-AE16-9954AC825EE0}"/>
              </a:ext>
            </a:extLst>
          </p:cNvPr>
          <p:cNvSpPr txBox="1"/>
          <p:nvPr/>
        </p:nvSpPr>
        <p:spPr>
          <a:xfrm>
            <a:off x="972744" y="1388976"/>
            <a:ext cx="2245646" cy="283464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228600">
              <a:spcAft>
                <a:spcPts val="1200"/>
              </a:spcAft>
            </a:pPr>
            <a:r>
              <a:rPr lang="en-GB" sz="1100" b="1" noProof="0">
                <a:solidFill>
                  <a:schemeClr val="bg2">
                    <a:lumMod val="20000"/>
                    <a:lumOff val="80000"/>
                  </a:schemeClr>
                </a:solidFill>
              </a:rPr>
              <a:t>Advisory</a:t>
            </a:r>
            <a:r>
              <a:rPr lang="en-GB" sz="1100" noProof="0"/>
              <a:t> </a:t>
            </a:r>
            <a:r>
              <a:rPr lang="en-GB" sz="1100" noProof="0">
                <a:solidFill>
                  <a:schemeClr val="tx1">
                    <a:lumMod val="65000"/>
                  </a:schemeClr>
                </a:solidFill>
              </a:rPr>
              <a:t>&gt; </a:t>
            </a:r>
            <a:r>
              <a:rPr lang="en-GB" sz="1100">
                <a:solidFill>
                  <a:schemeClr val="tx1">
                    <a:lumMod val="65000"/>
                  </a:schemeClr>
                </a:solidFill>
              </a:rPr>
              <a:t>Scaling</a:t>
            </a:r>
            <a:r>
              <a:rPr lang="en-GB" sz="1100" noProof="0">
                <a:solidFill>
                  <a:schemeClr val="tx1">
                    <a:lumMod val="65000"/>
                  </a:schemeClr>
                </a:solidFill>
              </a:rPr>
              <a:t> &gt; Full Reinvention</a:t>
            </a:r>
          </a:p>
        </p:txBody>
      </p:sp>
      <p:sp>
        <p:nvSpPr>
          <p:cNvPr id="40" name="Shape 6">
            <a:extLst>
              <a:ext uri="{FF2B5EF4-FFF2-40B4-BE49-F238E27FC236}">
                <a16:creationId xmlns:a16="http://schemas.microsoft.com/office/drawing/2014/main" id="{B8C268B8-6401-10C0-8083-6C8E56A285B4}"/>
              </a:ext>
            </a:extLst>
          </p:cNvPr>
          <p:cNvSpPr/>
          <p:nvPr/>
        </p:nvSpPr>
        <p:spPr>
          <a:xfrm>
            <a:off x="4397139" y="1283292"/>
            <a:ext cx="3484139" cy="5187846"/>
          </a:xfrm>
          <a:prstGeom prst="rect">
            <a:avLst/>
          </a:prstGeom>
          <a:solidFill>
            <a:srgbClr val="1A0B2E">
              <a:alpha val="87000"/>
            </a:srgbClr>
          </a:solidFill>
          <a:ln w="9525">
            <a:solidFill>
              <a:srgbClr val="4A2D7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1" name="Shape 7">
            <a:extLst>
              <a:ext uri="{FF2B5EF4-FFF2-40B4-BE49-F238E27FC236}">
                <a16:creationId xmlns:a16="http://schemas.microsoft.com/office/drawing/2014/main" id="{329139E1-263F-4003-45FC-5D0E994CFD5D}"/>
              </a:ext>
            </a:extLst>
          </p:cNvPr>
          <p:cNvSpPr/>
          <p:nvPr/>
        </p:nvSpPr>
        <p:spPr>
          <a:xfrm>
            <a:off x="4397139" y="1283292"/>
            <a:ext cx="3484139" cy="36576"/>
          </a:xfrm>
          <a:prstGeom prst="rect">
            <a:avLst/>
          </a:prstGeom>
          <a:solidFill>
            <a:srgbClr val="E879F9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2" name="Text 9">
            <a:extLst>
              <a:ext uri="{FF2B5EF4-FFF2-40B4-BE49-F238E27FC236}">
                <a16:creationId xmlns:a16="http://schemas.microsoft.com/office/drawing/2014/main" id="{B25BEC93-0796-29D0-8587-5991ACACD6D1}"/>
              </a:ext>
            </a:extLst>
          </p:cNvPr>
          <p:cNvSpPr/>
          <p:nvPr/>
        </p:nvSpPr>
        <p:spPr>
          <a:xfrm>
            <a:off x="4571345" y="1688442"/>
            <a:ext cx="322351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GB" sz="1200" b="1" dirty="0"/>
              <a:t>PPL</a:t>
            </a:r>
          </a:p>
          <a:p>
            <a:endParaRPr lang="en-GB" sz="1200" dirty="0"/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sz="1200" dirty="0"/>
              <a:t>Tech Driven Reinvention to </a:t>
            </a:r>
            <a:r>
              <a:rPr lang="en-GB" sz="1200" dirty="0" err="1"/>
              <a:t>Agentify</a:t>
            </a:r>
            <a:r>
              <a:rPr lang="en-GB" sz="1200" dirty="0"/>
              <a:t> Enterprise and Grow Data </a:t>
            </a:r>
            <a:r>
              <a:rPr lang="en-GB" sz="1200" dirty="0" err="1"/>
              <a:t>Centers</a:t>
            </a:r>
            <a:endParaRPr lang="en-GB" sz="1200" dirty="0"/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sz="1200" dirty="0"/>
              <a:t>CEO / CTIO led Driver One PPL Strategy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sz="1200" dirty="0"/>
              <a:t>5 Business value streams currently including AMS/IMS/SMS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sz="1200" dirty="0"/>
              <a:t>IT 87% Run to 38% Run in 18 months, deploying agentic arch in 5 workflows currently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sz="1200" dirty="0"/>
              <a:t>First 2 years, $1B spend total,  largest TS&amp;T revenue in Americas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endParaRPr lang="en-GB" sz="1200" dirty="0"/>
          </a:p>
          <a:p>
            <a:r>
              <a:rPr lang="en-GB" sz="1200" b="1" dirty="0"/>
              <a:t>Natwest</a:t>
            </a:r>
          </a:p>
          <a:p>
            <a:endParaRPr lang="en-GB" sz="1200" b="1" dirty="0"/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sz="1200" dirty="0"/>
              <a:t>Driver: Business strategy 2030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sz="1200" dirty="0"/>
              <a:t>Digital Spine EA key control point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sz="1200" dirty="0"/>
              <a:t>CIO &amp; CTO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sz="1200" dirty="0"/>
              <a:t>$5-10m pa TS&amp;T revenue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sz="1200" dirty="0"/>
              <a:t>$75m+ annualised DC revenue (e.g. EDT program) and scaling pipeline (e.g. Core Banking modernization)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sz="1200" dirty="0"/>
              <a:t>AWS ecosystem partnership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endParaRPr lang="en-GB" sz="12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D162429-C806-B17A-DDF3-54F42F9CDCE2}"/>
              </a:ext>
            </a:extLst>
          </p:cNvPr>
          <p:cNvSpPr txBox="1"/>
          <p:nvPr/>
        </p:nvSpPr>
        <p:spPr>
          <a:xfrm>
            <a:off x="5035935" y="1388976"/>
            <a:ext cx="2658630" cy="242805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228600">
              <a:spcAft>
                <a:spcPts val="1200"/>
              </a:spcAft>
            </a:pPr>
            <a:r>
              <a:rPr lang="en-GB" sz="1100">
                <a:solidFill>
                  <a:schemeClr val="tx1">
                    <a:lumMod val="65000"/>
                  </a:schemeClr>
                </a:solidFill>
              </a:rPr>
              <a:t>Advisory</a:t>
            </a:r>
            <a:r>
              <a:rPr lang="en-GB" sz="1100" noProof="0"/>
              <a:t> </a:t>
            </a:r>
            <a:r>
              <a:rPr lang="en-GB" sz="1100" noProof="0">
                <a:solidFill>
                  <a:schemeClr val="tx1">
                    <a:lumMod val="65000"/>
                  </a:schemeClr>
                </a:solidFill>
              </a:rPr>
              <a:t>&gt; </a:t>
            </a:r>
            <a:r>
              <a:rPr lang="en-GB" sz="1100" b="1">
                <a:solidFill>
                  <a:schemeClr val="bg2">
                    <a:lumMod val="20000"/>
                    <a:lumOff val="80000"/>
                  </a:schemeClr>
                </a:solidFill>
              </a:rPr>
              <a:t>Scaling</a:t>
            </a:r>
            <a:r>
              <a:rPr lang="en-GB" sz="1100" noProof="0">
                <a:solidFill>
                  <a:schemeClr val="tx1">
                    <a:lumMod val="65000"/>
                  </a:schemeClr>
                </a:solidFill>
              </a:rPr>
              <a:t> &gt; Full Reinvention</a:t>
            </a:r>
          </a:p>
        </p:txBody>
      </p:sp>
      <p:sp>
        <p:nvSpPr>
          <p:cNvPr id="45" name="Shape 6">
            <a:extLst>
              <a:ext uri="{FF2B5EF4-FFF2-40B4-BE49-F238E27FC236}">
                <a16:creationId xmlns:a16="http://schemas.microsoft.com/office/drawing/2014/main" id="{26B47136-E321-6201-2904-19A2A041CBED}"/>
              </a:ext>
            </a:extLst>
          </p:cNvPr>
          <p:cNvSpPr/>
          <p:nvPr/>
        </p:nvSpPr>
        <p:spPr>
          <a:xfrm>
            <a:off x="8440781" y="1283292"/>
            <a:ext cx="3484139" cy="5187846"/>
          </a:xfrm>
          <a:prstGeom prst="rect">
            <a:avLst/>
          </a:prstGeom>
          <a:solidFill>
            <a:srgbClr val="1A0B2E">
              <a:alpha val="87000"/>
            </a:srgbClr>
          </a:solidFill>
          <a:ln w="9525">
            <a:solidFill>
              <a:srgbClr val="4A2D7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6" name="Shape 7">
            <a:extLst>
              <a:ext uri="{FF2B5EF4-FFF2-40B4-BE49-F238E27FC236}">
                <a16:creationId xmlns:a16="http://schemas.microsoft.com/office/drawing/2014/main" id="{1C9C9E7C-9D74-0332-B9B4-33750767F27D}"/>
              </a:ext>
            </a:extLst>
          </p:cNvPr>
          <p:cNvSpPr/>
          <p:nvPr/>
        </p:nvSpPr>
        <p:spPr>
          <a:xfrm>
            <a:off x="8440781" y="1283292"/>
            <a:ext cx="3484139" cy="36576"/>
          </a:xfrm>
          <a:prstGeom prst="rect">
            <a:avLst/>
          </a:prstGeom>
          <a:solidFill>
            <a:srgbClr val="E879F9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7" name="Text 9">
            <a:extLst>
              <a:ext uri="{FF2B5EF4-FFF2-40B4-BE49-F238E27FC236}">
                <a16:creationId xmlns:a16="http://schemas.microsoft.com/office/drawing/2014/main" id="{99120CFD-399D-9276-2F34-22E7E72CD130}"/>
              </a:ext>
            </a:extLst>
          </p:cNvPr>
          <p:cNvSpPr/>
          <p:nvPr/>
        </p:nvSpPr>
        <p:spPr>
          <a:xfrm>
            <a:off x="8614987" y="1688442"/>
            <a:ext cx="322351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GB" sz="1200" b="1" dirty="0"/>
              <a:t>Docomo Global </a:t>
            </a:r>
          </a:p>
          <a:p>
            <a:endParaRPr lang="en-GB" sz="12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Tech Driven Growth Strategy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$6B, 7-year growth play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Enterprise wallet infrastructure for the agentic internet and the tokenization of identity, money, and objects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Tech + Product Strategy, Innovation, GTM, FDE (Forward Deployed Engineers)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endParaRPr lang="en-GB" sz="1200" dirty="0"/>
          </a:p>
          <a:p>
            <a:pPr marL="180975" indent="-180975">
              <a:buFont typeface="Arial" panose="020B0604020202020204" pitchFamily="34" charset="0"/>
              <a:buChar char="•"/>
            </a:pPr>
            <a:endParaRPr lang="en-GB" sz="1200" dirty="0"/>
          </a:p>
          <a:p>
            <a:pPr marL="180975" indent="-180975">
              <a:buFont typeface="Arial" panose="020B0604020202020204" pitchFamily="34" charset="0"/>
              <a:buChar char="•"/>
            </a:pPr>
            <a:endParaRPr lang="en-GB" sz="1200" dirty="0"/>
          </a:p>
          <a:p>
            <a:pPr marL="180975" indent="-180975">
              <a:buFont typeface="Arial" panose="020B0604020202020204" pitchFamily="34" charset="0"/>
              <a:buChar char="•"/>
            </a:pPr>
            <a:endParaRPr lang="en-GB" sz="1200" dirty="0"/>
          </a:p>
          <a:p>
            <a:r>
              <a:rPr lang="en-GB" sz="1200" b="1" dirty="0" err="1"/>
              <a:t>Corebridge</a:t>
            </a:r>
            <a:r>
              <a:rPr lang="en-GB" sz="1200" b="1" dirty="0"/>
              <a:t>/Equitable</a:t>
            </a:r>
          </a:p>
          <a:p>
            <a:endParaRPr lang="en-GB" sz="1200" b="1" dirty="0"/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sz="1200" dirty="0"/>
              <a:t>Merger of 2x 10B Life and Annuity Ins 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sz="1200" dirty="0"/>
              <a:t>Implement AI Native </a:t>
            </a:r>
            <a:r>
              <a:rPr lang="en-GB" sz="1200" dirty="0" err="1"/>
              <a:t>Agentified</a:t>
            </a:r>
            <a:r>
              <a:rPr lang="en-GB" sz="1200" dirty="0"/>
              <a:t> </a:t>
            </a:r>
            <a:r>
              <a:rPr lang="en-GB" sz="1200" dirty="0" err="1"/>
              <a:t>NewCo</a:t>
            </a:r>
            <a:r>
              <a:rPr lang="en-GB" sz="1200" dirty="0"/>
              <a:t> Business and Tech - M&amp;A Integration to the New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sz="1200" dirty="0" err="1"/>
              <a:t>Agentify</a:t>
            </a:r>
            <a:r>
              <a:rPr lang="en-GB" sz="1200" dirty="0"/>
              <a:t> 80% of workflows – guarantee outcomes / client partners in reinvention campaign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sz="1200" dirty="0"/>
              <a:t>Anchor "AI First Reinvention Partner"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sz="1200" dirty="0"/>
              <a:t>$2.2B total, TS&amp;T $500M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endParaRPr lang="en-GB" sz="12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9B673B4-BCE6-6358-4F89-F42473E295A6}"/>
              </a:ext>
            </a:extLst>
          </p:cNvPr>
          <p:cNvSpPr txBox="1"/>
          <p:nvPr/>
        </p:nvSpPr>
        <p:spPr>
          <a:xfrm>
            <a:off x="9000081" y="1388976"/>
            <a:ext cx="2618377" cy="242805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228600">
              <a:spcAft>
                <a:spcPts val="1200"/>
              </a:spcAft>
            </a:pPr>
            <a:r>
              <a:rPr lang="en-GB" sz="1100" dirty="0">
                <a:solidFill>
                  <a:schemeClr val="tx1">
                    <a:lumMod val="65000"/>
                  </a:schemeClr>
                </a:solidFill>
              </a:rPr>
              <a:t>Advisory </a:t>
            </a:r>
            <a:r>
              <a:rPr lang="en-GB" sz="1100" noProof="0" dirty="0">
                <a:solidFill>
                  <a:schemeClr val="tx1">
                    <a:lumMod val="65000"/>
                  </a:schemeClr>
                </a:solidFill>
              </a:rPr>
              <a:t>&gt; </a:t>
            </a:r>
            <a:r>
              <a:rPr lang="en-GB" sz="1100" dirty="0">
                <a:solidFill>
                  <a:schemeClr val="tx1">
                    <a:lumMod val="65000"/>
                  </a:schemeClr>
                </a:solidFill>
              </a:rPr>
              <a:t>Scaling</a:t>
            </a:r>
            <a:r>
              <a:rPr lang="en-GB" sz="1100" noProof="0" dirty="0">
                <a:solidFill>
                  <a:schemeClr val="tx1">
                    <a:lumMod val="65000"/>
                  </a:schemeClr>
                </a:solidFill>
              </a:rPr>
              <a:t> &gt; </a:t>
            </a:r>
            <a:r>
              <a:rPr lang="en-GB" sz="1100" b="1" noProof="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Full Reinvention</a:t>
            </a:r>
          </a:p>
        </p:txBody>
      </p:sp>
      <p:sp>
        <p:nvSpPr>
          <p:cNvPr id="50" name="Text 2">
            <a:extLst>
              <a:ext uri="{FF2B5EF4-FFF2-40B4-BE49-F238E27FC236}">
                <a16:creationId xmlns:a16="http://schemas.microsoft.com/office/drawing/2014/main" id="{03033DF6-83C3-8263-D155-D695A6ED3351}"/>
              </a:ext>
            </a:extLst>
          </p:cNvPr>
          <p:cNvSpPr/>
          <p:nvPr/>
        </p:nvSpPr>
        <p:spPr>
          <a:xfrm>
            <a:off x="370878" y="803500"/>
            <a:ext cx="11064240" cy="2966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Iconic client case studies where the TS&amp;T x Digital Core collaboration is driving growth</a:t>
            </a:r>
          </a:p>
        </p:txBody>
      </p:sp>
      <p:pic>
        <p:nvPicPr>
          <p:cNvPr id="1026" name="Picture 2" descr="Free S&amp;P Global Logo in All Formats, EPS, SVG, PNG...">
            <a:extLst>
              <a:ext uri="{FF2B5EF4-FFF2-40B4-BE49-F238E27FC236}">
                <a16:creationId xmlns:a16="http://schemas.microsoft.com/office/drawing/2014/main" id="{4FE981CD-F0EE-849D-1982-02DD16634A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" t="37988" r="-185" b="37411"/>
          <a:stretch>
            <a:fillRect/>
          </a:stretch>
        </p:blipFill>
        <p:spPr bwMode="auto">
          <a:xfrm>
            <a:off x="2606584" y="1671539"/>
            <a:ext cx="1041605" cy="256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oeing Logo and symbol, meaning, history, PNG, brand">
            <a:extLst>
              <a:ext uri="{FF2B5EF4-FFF2-40B4-BE49-F238E27FC236}">
                <a16:creationId xmlns:a16="http://schemas.microsoft.com/office/drawing/2014/main" id="{3675C280-1BAB-2D79-30E9-6061B92556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90" b="30383"/>
          <a:stretch>
            <a:fillRect/>
          </a:stretch>
        </p:blipFill>
        <p:spPr bwMode="auto">
          <a:xfrm>
            <a:off x="2532839" y="4015338"/>
            <a:ext cx="1128584" cy="26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Media assets: PPL's logos, brand guidelines &amp; About PPL | PPL">
            <a:extLst>
              <a:ext uri="{FF2B5EF4-FFF2-40B4-BE49-F238E27FC236}">
                <a16:creationId xmlns:a16="http://schemas.microsoft.com/office/drawing/2014/main" id="{7AD14B81-0B54-53FE-99D3-9104EB6154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16" t="13888" r="26318" b="14484"/>
          <a:stretch>
            <a:fillRect/>
          </a:stretch>
        </p:blipFill>
        <p:spPr bwMode="auto">
          <a:xfrm>
            <a:off x="7333890" y="1664581"/>
            <a:ext cx="403333" cy="34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Brand logos | NatWest Group">
            <a:extLst>
              <a:ext uri="{FF2B5EF4-FFF2-40B4-BE49-F238E27FC236}">
                <a16:creationId xmlns:a16="http://schemas.microsoft.com/office/drawing/2014/main" id="{476D8C73-3C87-08C6-172A-285A99AE13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54" b="24906"/>
          <a:stretch>
            <a:fillRect/>
          </a:stretch>
        </p:blipFill>
        <p:spPr bwMode="auto">
          <a:xfrm>
            <a:off x="6725123" y="3986843"/>
            <a:ext cx="969442" cy="326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orebridge, Equitable agree $22 billion merger | Insurance ...">
            <a:extLst>
              <a:ext uri="{FF2B5EF4-FFF2-40B4-BE49-F238E27FC236}">
                <a16:creationId xmlns:a16="http://schemas.microsoft.com/office/drawing/2014/main" id="{B21EEB9B-2413-10FD-33D6-03C21D7626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11" b="26534"/>
          <a:stretch>
            <a:fillRect/>
          </a:stretch>
        </p:blipFill>
        <p:spPr bwMode="auto">
          <a:xfrm>
            <a:off x="10652662" y="3969927"/>
            <a:ext cx="1097222" cy="315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ilentt Docomo Company Logossvg Wikimedia Commons NTT Docomo Logo In">
            <a:extLst>
              <a:ext uri="{FF2B5EF4-FFF2-40B4-BE49-F238E27FC236}">
                <a16:creationId xmlns:a16="http://schemas.microsoft.com/office/drawing/2014/main" id="{2A4DE6CF-EBFB-294F-1866-5CE6F17281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97" b="35385"/>
          <a:stretch>
            <a:fillRect/>
          </a:stretch>
        </p:blipFill>
        <p:spPr bwMode="auto">
          <a:xfrm>
            <a:off x="10765390" y="1664581"/>
            <a:ext cx="1073112" cy="20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2413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7F739-7369-D334-5D56-538893B7A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itle 1">
            <a:extLst>
              <a:ext uri="{FF2B5EF4-FFF2-40B4-BE49-F238E27FC236}">
                <a16:creationId xmlns:a16="http://schemas.microsoft.com/office/drawing/2014/main" id="{846D4174-A637-62EF-5E74-C2B75E854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348" y="386862"/>
            <a:ext cx="11022110" cy="344710"/>
          </a:xfr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GB" dirty="0">
                <a:latin typeface="+mj-lt"/>
              </a:rPr>
              <a:t>TS&amp;T Dual Role – Advisory + Scaled Digital Core Pull Through</a:t>
            </a:r>
          </a:p>
        </p:txBody>
      </p:sp>
      <p:sp>
        <p:nvSpPr>
          <p:cNvPr id="94" name="Text 2">
            <a:extLst>
              <a:ext uri="{FF2B5EF4-FFF2-40B4-BE49-F238E27FC236}">
                <a16:creationId xmlns:a16="http://schemas.microsoft.com/office/drawing/2014/main" id="{F335F0DC-1B68-9509-EE90-4312F32DCE7B}"/>
              </a:ext>
            </a:extLst>
          </p:cNvPr>
          <p:cNvSpPr/>
          <p:nvPr/>
        </p:nvSpPr>
        <p:spPr>
          <a:xfrm>
            <a:off x="613728" y="803500"/>
            <a:ext cx="11064240" cy="595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Maximising the dual role imperative for TS&amp;T of both retained advisory and scaled Digital Core pull through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C7BEF976-C583-329C-D7C9-DC438880AC52}"/>
              </a:ext>
            </a:extLst>
          </p:cNvPr>
          <p:cNvSpPr/>
          <p:nvPr/>
        </p:nvSpPr>
        <p:spPr>
          <a:xfrm>
            <a:off x="665451" y="1664677"/>
            <a:ext cx="2520000" cy="252000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GB" dirty="0"/>
              <a:t>TS&amp;T</a:t>
            </a:r>
          </a:p>
          <a:p>
            <a:pPr algn="ctr"/>
            <a:r>
              <a:rPr lang="en-GB" dirty="0"/>
              <a:t>Advisory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ACB557F-B984-621B-C938-8D31A288434A}"/>
              </a:ext>
            </a:extLst>
          </p:cNvPr>
          <p:cNvSpPr/>
          <p:nvPr/>
        </p:nvSpPr>
        <p:spPr>
          <a:xfrm>
            <a:off x="665451" y="3520131"/>
            <a:ext cx="2520000" cy="252000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GB" dirty="0"/>
              <a:t>Digital Core Pull Through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24FCDF9A-8CC2-DAFD-D45A-B3BB54D43785}"/>
              </a:ext>
            </a:extLst>
          </p:cNvPr>
          <p:cNvCxnSpPr>
            <a:cxnSpLocks/>
          </p:cNvCxnSpPr>
          <p:nvPr/>
        </p:nvCxnSpPr>
        <p:spPr>
          <a:xfrm>
            <a:off x="7987004" y="1664677"/>
            <a:ext cx="0" cy="4375452"/>
          </a:xfrm>
          <a:prstGeom prst="line">
            <a:avLst/>
          </a:prstGeom>
          <a:ln w="28575">
            <a:solidFill>
              <a:schemeClr val="bg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8B8CF734-B216-01C2-0DC7-8CE7EB5A74F4}"/>
              </a:ext>
            </a:extLst>
          </p:cNvPr>
          <p:cNvSpPr/>
          <p:nvPr/>
        </p:nvSpPr>
        <p:spPr>
          <a:xfrm>
            <a:off x="8239124" y="1664676"/>
            <a:ext cx="3438844" cy="46099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t"/>
          <a:lstStyle/>
          <a:p>
            <a:pPr>
              <a:spcAft>
                <a:spcPts val="1200"/>
              </a:spcAft>
            </a:pPr>
            <a:r>
              <a:rPr lang="en-GB" sz="1400" b="1" dirty="0"/>
              <a:t>For discussion in round table:</a:t>
            </a:r>
          </a:p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 dirty="0"/>
              <a:t>MD metrics that incentivise craft plus pull through</a:t>
            </a:r>
          </a:p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 dirty="0"/>
              <a:t>Dedicated / ring-fenced TS&amp;T capacity to drive proactive expansion of advisory into scaled Digital Core deal shapes e.g. Technology Driven Growth squad in NA</a:t>
            </a:r>
          </a:p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 dirty="0"/>
              <a:t>Strengthening dedicated TS&amp;T sales and solutioning teams to continuously monitor opportunities for expansion</a:t>
            </a:r>
          </a:p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1400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91D25413-CDD5-7658-F6E6-FCBE2B9A39A4}"/>
              </a:ext>
            </a:extLst>
          </p:cNvPr>
          <p:cNvSpPr/>
          <p:nvPr/>
        </p:nvSpPr>
        <p:spPr>
          <a:xfrm>
            <a:off x="3993309" y="1664676"/>
            <a:ext cx="3579962" cy="43754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t"/>
          <a:lstStyle/>
          <a:p>
            <a:pPr>
              <a:spcAft>
                <a:spcPts val="1200"/>
              </a:spcAft>
            </a:pPr>
            <a:r>
              <a:rPr lang="en-GB" sz="1400" dirty="0"/>
              <a:t>Maximising the dual role imperative for TS&amp;T of both retained advisory and scaled Digital Core pull through:</a:t>
            </a:r>
          </a:p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 dirty="0"/>
              <a:t>Increase surface area of TS&amp;T advisory teams in alignment with CGs and CALs</a:t>
            </a:r>
          </a:p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 dirty="0"/>
              <a:t>Establish blended teams TS&amp;T x broader Digital Core around key intersections e.g. TS&amp;T Digital Foundations &lt;&gt; Intelligent Infrastructure Services</a:t>
            </a:r>
          </a:p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 dirty="0"/>
              <a:t>Proactive Go to Market posture with TS&amp;T acting as Reinvention architect – contributing to MRS deal shaping</a:t>
            </a:r>
          </a:p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 dirty="0"/>
              <a:t>Collaboration between TS&amp;T and Digital Core sales and solutioning teams is critical</a:t>
            </a:r>
          </a:p>
        </p:txBody>
      </p:sp>
      <p:sp>
        <p:nvSpPr>
          <p:cNvPr id="45" name="Arrow: Down 44">
            <a:extLst>
              <a:ext uri="{FF2B5EF4-FFF2-40B4-BE49-F238E27FC236}">
                <a16:creationId xmlns:a16="http://schemas.microsoft.com/office/drawing/2014/main" id="{1A395E61-8863-D963-E307-2878377211E0}"/>
              </a:ext>
            </a:extLst>
          </p:cNvPr>
          <p:cNvSpPr/>
          <p:nvPr/>
        </p:nvSpPr>
        <p:spPr>
          <a:xfrm>
            <a:off x="3347064" y="1664677"/>
            <a:ext cx="484632" cy="4375454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dirty="0" err="1"/>
          </a:p>
        </p:txBody>
      </p:sp>
    </p:spTree>
    <p:extLst>
      <p:ext uri="{BB962C8B-B14F-4D97-AF65-F5344CB8AC3E}">
        <p14:creationId xmlns:p14="http://schemas.microsoft.com/office/powerpoint/2010/main" val="1004582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D9605-BB25-79A5-A939-7E2A326D57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itle 1">
            <a:extLst>
              <a:ext uri="{FF2B5EF4-FFF2-40B4-BE49-F238E27FC236}">
                <a16:creationId xmlns:a16="http://schemas.microsoft.com/office/drawing/2014/main" id="{E98382DD-36AF-41C7-55FC-17992422E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348" y="386862"/>
            <a:ext cx="11022110" cy="354071"/>
          </a:xfr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GB" dirty="0">
                <a:latin typeface="+mj-lt"/>
              </a:rPr>
              <a:t>Accelerating our TS&amp;T Transformation with the RE</a:t>
            </a:r>
          </a:p>
        </p:txBody>
      </p:sp>
      <p:sp>
        <p:nvSpPr>
          <p:cNvPr id="94" name="Text 2">
            <a:extLst>
              <a:ext uri="{FF2B5EF4-FFF2-40B4-BE49-F238E27FC236}">
                <a16:creationId xmlns:a16="http://schemas.microsoft.com/office/drawing/2014/main" id="{731DAF9C-52DB-728E-B495-FECD847CC305}"/>
              </a:ext>
            </a:extLst>
          </p:cNvPr>
          <p:cNvSpPr/>
          <p:nvPr/>
        </p:nvSpPr>
        <p:spPr>
          <a:xfrm>
            <a:off x="613728" y="803500"/>
            <a:ext cx="110642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Our transformation partnering with the RE is structured around Work, Workbench and Workforce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219FC17-C11A-F883-B702-425EFD4364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310687"/>
              </p:ext>
            </p:extLst>
          </p:nvPr>
        </p:nvGraphicFramePr>
        <p:xfrm>
          <a:off x="613728" y="1365068"/>
          <a:ext cx="11064240" cy="491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88080">
                  <a:extLst>
                    <a:ext uri="{9D8B030D-6E8A-4147-A177-3AD203B41FA5}">
                      <a16:colId xmlns:a16="http://schemas.microsoft.com/office/drawing/2014/main" val="3147411321"/>
                    </a:ext>
                  </a:extLst>
                </a:gridCol>
                <a:gridCol w="3688080">
                  <a:extLst>
                    <a:ext uri="{9D8B030D-6E8A-4147-A177-3AD203B41FA5}">
                      <a16:colId xmlns:a16="http://schemas.microsoft.com/office/drawing/2014/main" val="1800024279"/>
                    </a:ext>
                  </a:extLst>
                </a:gridCol>
                <a:gridCol w="3688080">
                  <a:extLst>
                    <a:ext uri="{9D8B030D-6E8A-4147-A177-3AD203B41FA5}">
                      <a16:colId xmlns:a16="http://schemas.microsoft.com/office/drawing/2014/main" val="19437099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Work</a:t>
                      </a: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Workbench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Workforce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7074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marR="0" lvl="0" indent="-28575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2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CG</a:t>
                      </a:r>
                      <a:r>
                        <a:rPr lang="en-GB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/CAL Interlock: </a:t>
                      </a:r>
                      <a:r>
                        <a:rPr lang="en-GB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DC collaboration </a:t>
                      </a:r>
                      <a:r>
                        <a:rPr lang="en-GB" sz="12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with CG</a:t>
                      </a:r>
                      <a:r>
                        <a:rPr lang="en-GB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/CAL stakeholders to re-establish our role and secure mind share (for priority industries/clients)</a:t>
                      </a:r>
                    </a:p>
                    <a:p>
                      <a:pPr marL="285750" marR="0" lvl="0" indent="-28575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DC Client Targeting: </a:t>
                      </a:r>
                      <a:r>
                        <a:rPr lang="en-GB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Assessment of client TS&amp;T&lt;&gt;DC penetration, reinvention propensity and opportunities for bi-directional pull through</a:t>
                      </a:r>
                    </a:p>
                    <a:p>
                      <a:pPr marL="285750" marR="0" lvl="0" indent="-28575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2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Offerings: </a:t>
                      </a:r>
                      <a:r>
                        <a:rPr lang="en-GB" sz="12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TS&amp;T &lt;&gt; DC offering alignment &amp; collaborative offering development</a:t>
                      </a:r>
                    </a:p>
                    <a:p>
                      <a:pPr marL="285750" indent="-285750">
                        <a:spcBef>
                          <a:spcPts val="0"/>
                        </a:spcBef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Sales Motions: </a:t>
                      </a:r>
                      <a:r>
                        <a:rPr lang="en-GB" sz="12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En</a:t>
                      </a:r>
                      <a:r>
                        <a:rPr lang="en-GB" sz="12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d-to-end DC offering architecture throughout sales motion journeys</a:t>
                      </a:r>
                    </a:p>
                    <a:p>
                      <a:pPr marL="285750" indent="-285750">
                        <a:spcBef>
                          <a:spcPts val="0"/>
                        </a:spcBef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Campaigns: </a:t>
                      </a:r>
                      <a:r>
                        <a:rPr lang="en-GB" sz="12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Market/MU sales motion campaign</a:t>
                      </a:r>
                    </a:p>
                    <a:p>
                      <a:pPr marL="285750" indent="-285750">
                        <a:spcBef>
                          <a:spcPts val="0"/>
                        </a:spcBef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Account Planning: </a:t>
                      </a:r>
                      <a:r>
                        <a:rPr lang="en-GB" sz="12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Approach for coverage, representation and thought leadership at priority client accounts</a:t>
                      </a:r>
                    </a:p>
                    <a:p>
                      <a:pPr marL="0" indent="0">
                        <a:spcBef>
                          <a:spcPts val="0"/>
                        </a:spcBef>
                        <a:spcAft>
                          <a:spcPts val="1200"/>
                        </a:spcAft>
                        <a:buFont typeface="Arial" panose="020B0604020202020204" pitchFamily="34" charset="0"/>
                        <a:buNone/>
                      </a:pPr>
                      <a:endParaRPr lang="en-GB" sz="1200" dirty="0">
                        <a:solidFill>
                          <a:schemeClr val="tx1">
                            <a:lumMod val="75000"/>
                          </a:schemeClr>
                        </a:solidFill>
                      </a:endParaRPr>
                    </a:p>
                  </a:txBody>
                  <a:tcPr marT="108000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0"/>
                        </a:spcBef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Offerings:</a:t>
                      </a:r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 Industrialisation/agent-</a:t>
                      </a:r>
                      <a:r>
                        <a:rPr lang="en-GB" sz="1200" dirty="0" err="1">
                          <a:solidFill>
                            <a:schemeClr val="tx1"/>
                          </a:solidFill>
                        </a:rPr>
                        <a:t>ification</a:t>
                      </a:r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 of offerings and augmentation for AI-era</a:t>
                      </a:r>
                    </a:p>
                    <a:p>
                      <a:pPr marL="285750" indent="-285750">
                        <a:spcBef>
                          <a:spcPts val="0"/>
                        </a:spcBef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Capabilities: </a:t>
                      </a:r>
                      <a:r>
                        <a:rPr lang="en-GB" sz="12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Joint development re-useable sales &amp; delivery assets</a:t>
                      </a:r>
                    </a:p>
                    <a:p>
                      <a:pPr marL="285750" indent="-285750">
                        <a:spcBef>
                          <a:spcPts val="0"/>
                        </a:spcBef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Content Harvest:</a:t>
                      </a:r>
                      <a:r>
                        <a:rPr lang="en-GB" sz="12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Targeted client </a:t>
                      </a:r>
                      <a:r>
                        <a:rPr lang="en-GB" sz="1200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assetization</a:t>
                      </a:r>
                      <a:r>
                        <a:rPr lang="en-GB" sz="12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of content, assets and thought leadership</a:t>
                      </a:r>
                    </a:p>
                    <a:p>
                      <a:pPr marL="285750" indent="-285750">
                        <a:spcBef>
                          <a:spcPts val="0"/>
                        </a:spcBef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Tooling: </a:t>
                      </a:r>
                      <a:r>
                        <a:rPr lang="en-GB" sz="1200" b="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Establish suite of persona aligned AI tooling to accelerate, increase quality and effectiveness of practitioners</a:t>
                      </a:r>
                      <a:endParaRPr lang="en-GB" sz="1200" b="1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  <a:p>
                      <a:pPr marL="285750" indent="-285750">
                        <a:spcBef>
                          <a:spcPts val="0"/>
                        </a:spcBef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Delivery Methods:</a:t>
                      </a:r>
                      <a:r>
                        <a:rPr lang="en-GB" sz="12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Re-design priority offering delivery methods to exploit AI capabilities throughout</a:t>
                      </a:r>
                    </a:p>
                    <a:p>
                      <a:pPr marL="285750" indent="-285750">
                        <a:spcBef>
                          <a:spcPts val="0"/>
                        </a:spcBef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Ecosystem: </a:t>
                      </a:r>
                      <a:r>
                        <a:rPr lang="en-GB" sz="1200" b="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Re-baseline strategic ecosystem partnerships across TS&amp;T and downstream DC delivery</a:t>
                      </a:r>
                      <a:endParaRPr lang="en-GB" sz="1200" b="1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T="10800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Recruitment: </a:t>
                      </a:r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Priority recruitment to bolster/fill gaps; people transfers and/or rotations within DC</a:t>
                      </a:r>
                    </a:p>
                    <a:p>
                      <a:pPr marL="285750" indent="-285750">
                        <a:spcBef>
                          <a:spcPts val="0"/>
                        </a:spcBef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Job Families:</a:t>
                      </a:r>
                      <a:r>
                        <a:rPr lang="en-GB" sz="12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Redefine job families to represent future workforce requirements</a:t>
                      </a:r>
                    </a:p>
                    <a:p>
                      <a:pPr marL="285750" indent="-285750">
                        <a:spcBef>
                          <a:spcPts val="0"/>
                        </a:spcBef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Workforce: </a:t>
                      </a:r>
                      <a:r>
                        <a:rPr lang="en-GB" sz="1200" b="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Determine future looking fit-for-purpose</a:t>
                      </a:r>
                      <a:r>
                        <a:rPr lang="en-GB" sz="12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resource pyramids and action plan for controlled evolution</a:t>
                      </a:r>
                    </a:p>
                    <a:p>
                      <a:pPr marL="285750" indent="-285750">
                        <a:spcBef>
                          <a:spcPts val="0"/>
                        </a:spcBef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Skills: </a:t>
                      </a:r>
                      <a:r>
                        <a:rPr lang="en-GB" sz="1200" b="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Define next gen skills for practitioners</a:t>
                      </a:r>
                      <a:endParaRPr lang="en-GB" sz="1200" b="1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  <a:p>
                      <a:pPr marL="285750" indent="-285750">
                        <a:spcBef>
                          <a:spcPts val="0"/>
                        </a:spcBef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Training: </a:t>
                      </a:r>
                      <a:r>
                        <a:rPr lang="en-GB" sz="12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Targeted training and/or joint initiatives to address talent and skill development</a:t>
                      </a:r>
                    </a:p>
                  </a:txBody>
                  <a:tcPr marT="10800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74944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6234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2_Accenture 2025">
  <a:themeElements>
    <a:clrScheme name="Custom 20">
      <a:dk1>
        <a:srgbClr val="000000"/>
      </a:dk1>
      <a:lt1>
        <a:srgbClr val="FFFFFF"/>
      </a:lt1>
      <a:dk2>
        <a:srgbClr val="450073"/>
      </a:dk2>
      <a:lt2>
        <a:srgbClr val="A000FF"/>
      </a:lt2>
      <a:accent1>
        <a:srgbClr val="7400C0"/>
      </a:accent1>
      <a:accent2>
        <a:srgbClr val="C1A3FF"/>
      </a:accent2>
      <a:accent3>
        <a:srgbClr val="E6DCFF"/>
      </a:accent3>
      <a:accent4>
        <a:srgbClr val="FF50A0"/>
      </a:accent4>
      <a:accent5>
        <a:srgbClr val="224BFF"/>
      </a:accent5>
      <a:accent6>
        <a:srgbClr val="05F2DB"/>
      </a:accent6>
      <a:hlink>
        <a:srgbClr val="A000FF"/>
      </a:hlink>
      <a:folHlink>
        <a:srgbClr val="7400C0"/>
      </a:folHlink>
    </a:clrScheme>
    <a:fontScheme name="Acc_Semi">
      <a:majorFont>
        <a:latin typeface="Graphik Semibold"/>
        <a:ea typeface=""/>
        <a:cs typeface=""/>
      </a:majorFont>
      <a:minorFont>
        <a:latin typeface="Graphi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tIns="91440" bIns="91440"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 defTabSz="228600">
          <a:spcAft>
            <a:spcPts val="1200"/>
          </a:spcAft>
          <a:defRPr noProof="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387DBC35-FA7C-4195-A0CD-BF4301626832}" vid="{2201EEA6-5218-48F9-A580-06CA2C1F17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2E17A317734F9E4E3B8B9A5BE065" ma:contentTypeVersion="3" ma:contentTypeDescription="Create a new document." ma:contentTypeScope="" ma:versionID="a230b9897aea243cc85eed2a4c34161c">
  <xsd:schema xmlns:xsd="http://www.w3.org/2001/XMLSchema" xmlns:xs="http://www.w3.org/2001/XMLSchema" xmlns:p="http://schemas.microsoft.com/office/2006/metadata/properties" xmlns:ns2="fa93048f-f158-406c-93f1-3b2ea29452f8" targetNamespace="http://schemas.microsoft.com/office/2006/metadata/properties" ma:root="true" ma:fieldsID="7e4927e149f97f17a69d45617f7170b8" ns2:_="">
    <xsd:import namespace="fa93048f-f158-406c-93f1-3b2ea29452f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93048f-f158-406c-93f1-3b2ea29452f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9771358-04DD-41DC-B33C-B78E879A000B}">
  <ds:schemaRefs>
    <ds:schemaRef ds:uri="http://purl.org/dc/dcmitype/"/>
    <ds:schemaRef ds:uri="http://schemas.microsoft.com/office/2006/documentManagement/types"/>
    <ds:schemaRef ds:uri="http://purl.org/dc/terms/"/>
    <ds:schemaRef ds:uri="6cb14989-255c-4bb2-a5b2-00281612b6f6"/>
    <ds:schemaRef ds:uri="http://purl.org/dc/elements/1.1/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357E4CEC-5E7D-4385-9FBF-5AD23552416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1960478-4FBA-4DD8-B6FD-F416E2CB0ED9}"/>
</file>

<file path=docMetadata/LabelInfo.xml><?xml version="1.0" encoding="utf-8"?>
<clbl:labelList xmlns:clbl="http://schemas.microsoft.com/office/2020/mipLabelMetadata">
  <clbl:label id="{e0793d39-0939-496d-b129-198edd916feb}" enabled="0" method="" siteId="{e0793d39-0939-496d-b129-198edd916fe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1923</Words>
  <Application>Microsoft Office PowerPoint</Application>
  <PresentationFormat>Widescreen</PresentationFormat>
  <Paragraphs>210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9" baseType="lpstr">
      <vt:lpstr>Aptos</vt:lpstr>
      <vt:lpstr>Arial</vt:lpstr>
      <vt:lpstr>Georgia</vt:lpstr>
      <vt:lpstr>Graphik</vt:lpstr>
      <vt:lpstr>Graphik Black</vt:lpstr>
      <vt:lpstr>Graphik Light</vt:lpstr>
      <vt:lpstr>Graphik Semibold</vt:lpstr>
      <vt:lpstr>Graphik-Semibold</vt:lpstr>
      <vt:lpstr>System Font</vt:lpstr>
      <vt:lpstr>Wingdings</vt:lpstr>
      <vt:lpstr>2_Accenture 2025</vt:lpstr>
      <vt:lpstr>REINVENTION PARTNER Digital Core </vt:lpstr>
      <vt:lpstr>TS&amp;T Activation – Fueling Digital Core Growth</vt:lpstr>
      <vt:lpstr>Digital Core Strategic Priorities</vt:lpstr>
      <vt:lpstr>TS&amp;T Sub-Offerings</vt:lpstr>
      <vt:lpstr>TS&amp;T &lt;&gt; Digital Core Intersections Critical to Growth</vt:lpstr>
      <vt:lpstr>TS&amp;T &lt;&gt; Digital Core – Scaling up from advisory to full reinvention</vt:lpstr>
      <vt:lpstr>TS&amp;T Dual Role – Advisory + Scaled Digital Core Pull Through</vt:lpstr>
      <vt:lpstr>Accelerating our TS&amp;T Transformation with the 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Mermigka, Vasiliki</dc:creator>
  <cp:lastModifiedBy>Choudhary, Sarvamangla</cp:lastModifiedBy>
  <cp:revision>3</cp:revision>
  <cp:lastPrinted>2026-05-06T14:37:08Z</cp:lastPrinted>
  <dcterms:created xsi:type="dcterms:W3CDTF">2026-04-29T09:22:38Z</dcterms:created>
  <dcterms:modified xsi:type="dcterms:W3CDTF">2026-05-20T14:49:30Z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0x01010080DF2E17A317734F9E4E3B8B9A5BE065</vt:lpwstr>
  </property>
</Properties>
</file>